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54" r:id="rId3"/>
    <p:sldId id="257" r:id="rId4"/>
    <p:sldId id="351" r:id="rId5"/>
    <p:sldId id="367" r:id="rId6"/>
    <p:sldId id="352" r:id="rId7"/>
    <p:sldId id="353"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76" r:id="rId21"/>
    <p:sldId id="368" r:id="rId22"/>
    <p:sldId id="369" r:id="rId23"/>
    <p:sldId id="377" r:id="rId24"/>
    <p:sldId id="372" r:id="rId25"/>
    <p:sldId id="373" r:id="rId26"/>
    <p:sldId id="374" r:id="rId27"/>
    <p:sldId id="375" r:id="rId28"/>
    <p:sldId id="378" r:id="rId29"/>
    <p:sldId id="379" r:id="rId30"/>
    <p:sldId id="38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32FCFC-8BE3-42FA-9C05-72A9AD7D35C1}" v="3" dt="2021-09-26T23:25:39.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65" d="100"/>
          <a:sy n="65" d="100"/>
        </p:scale>
        <p:origin x="43"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f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2.xml"/><Relationship Id="rId4" Type="http://schemas.openxmlformats.org/officeDocument/2006/relationships/image" Target="../media/image15.jf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2D89-132C-4DBC-B75D-7316F34351DA}"/>
              </a:ext>
            </a:extLst>
          </p:cNvPr>
          <p:cNvSpPr>
            <a:spLocks noGrp="1"/>
          </p:cNvSpPr>
          <p:nvPr>
            <p:ph type="ctrTitle"/>
          </p:nvPr>
        </p:nvSpPr>
        <p:spPr>
          <a:xfrm>
            <a:off x="1346188" y="586449"/>
            <a:ext cx="8288032" cy="1096648"/>
          </a:xfrm>
        </p:spPr>
        <p:txBody>
          <a:bodyPr>
            <a:normAutofit/>
          </a:bodyPr>
          <a:lstStyle/>
          <a:p>
            <a:pPr algn="l"/>
            <a:r>
              <a:rPr lang="en-GB" sz="4800" dirty="0"/>
              <a:t>      </a:t>
            </a:r>
            <a:r>
              <a:rPr lang="en-GB" sz="4800" dirty="0">
                <a:latin typeface="Aharoni" panose="02010803020104030203" pitchFamily="2" charset="-79"/>
                <a:cs typeface="Aharoni" panose="02010803020104030203" pitchFamily="2" charset="-79"/>
              </a:rPr>
              <a:t>A PRESENTATION AT </a:t>
            </a:r>
          </a:p>
        </p:txBody>
      </p:sp>
      <p:sp>
        <p:nvSpPr>
          <p:cNvPr id="3" name="Subtitle 2">
            <a:extLst>
              <a:ext uri="{FF2B5EF4-FFF2-40B4-BE49-F238E27FC236}">
                <a16:creationId xmlns:a16="http://schemas.microsoft.com/office/drawing/2014/main" id="{3470F6BF-FAAA-4FF5-8F6C-8848499A136E}"/>
              </a:ext>
            </a:extLst>
          </p:cNvPr>
          <p:cNvSpPr>
            <a:spLocks noGrp="1"/>
          </p:cNvSpPr>
          <p:nvPr>
            <p:ph type="subTitle" idx="1"/>
          </p:nvPr>
        </p:nvSpPr>
        <p:spPr>
          <a:xfrm>
            <a:off x="2986490" y="5502046"/>
            <a:ext cx="5007428" cy="1048640"/>
          </a:xfrm>
        </p:spPr>
        <p:txBody>
          <a:bodyPr>
            <a:normAutofit fontScale="40000" lnSpcReduction="20000"/>
          </a:bodyPr>
          <a:lstStyle/>
          <a:p>
            <a:pPr algn="l"/>
            <a:r>
              <a:rPr lang="en-GB" sz="5800" dirty="0">
                <a:latin typeface="Aharoni" panose="02010803020104030203" pitchFamily="2" charset="-79"/>
                <a:cs typeface="Aharoni" panose="02010803020104030203" pitchFamily="2" charset="-79"/>
              </a:rPr>
              <a:t>BY: MIKE BAMILOYE</a:t>
            </a:r>
          </a:p>
          <a:p>
            <a:pPr algn="l"/>
            <a:r>
              <a:rPr lang="en-GB" sz="4200" dirty="0">
                <a:latin typeface="Aharoni" panose="02010803020104030203" pitchFamily="2" charset="-79"/>
                <a:cs typeface="Aharoni" panose="02010803020104030203" pitchFamily="2" charset="-79"/>
              </a:rPr>
              <a:t>CEO- MOUNT ZION FILM PRODUCTIONS, NIGERIA</a:t>
            </a:r>
            <a:endParaRPr lang="en-GB" sz="4200" dirty="0"/>
          </a:p>
        </p:txBody>
      </p:sp>
      <p:pic>
        <p:nvPicPr>
          <p:cNvPr id="5" name="Picture 4" descr="A picture containing text&#10;&#10;Description automatically generated">
            <a:extLst>
              <a:ext uri="{FF2B5EF4-FFF2-40B4-BE49-F238E27FC236}">
                <a16:creationId xmlns:a16="http://schemas.microsoft.com/office/drawing/2014/main" id="{1B883C88-8D04-42AE-B7CA-F3567CE4635C}"/>
              </a:ext>
            </a:extLst>
          </p:cNvPr>
          <p:cNvPicPr>
            <a:picLocks noChangeAspect="1"/>
          </p:cNvPicPr>
          <p:nvPr/>
        </p:nvPicPr>
        <p:blipFill rotWithShape="1">
          <a:blip r:embed="rId2"/>
          <a:srcRect b="10243"/>
          <a:stretch/>
        </p:blipFill>
        <p:spPr>
          <a:xfrm>
            <a:off x="677334" y="1884218"/>
            <a:ext cx="9200957" cy="3617828"/>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1672111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230AAF-A6D0-4359-92A6-8A026BA7F13E}"/>
              </a:ext>
            </a:extLst>
          </p:cNvPr>
          <p:cNvSpPr>
            <a:spLocks noGrp="1"/>
          </p:cNvSpPr>
          <p:nvPr>
            <p:ph idx="1"/>
          </p:nvPr>
        </p:nvSpPr>
        <p:spPr>
          <a:xfrm>
            <a:off x="677334" y="370115"/>
            <a:ext cx="8596668" cy="6291942"/>
          </a:xfrm>
        </p:spPr>
        <p:txBody>
          <a:bodyPr>
            <a:normAutofit lnSpcReduction="10000"/>
          </a:bodyPr>
          <a:lstStyle/>
          <a:p>
            <a:r>
              <a:rPr lang="en-GB" sz="3600" b="1" dirty="0">
                <a:solidFill>
                  <a:schemeClr val="accent6">
                    <a:lumMod val="20000"/>
                    <a:lumOff val="80000"/>
                  </a:schemeClr>
                </a:solidFill>
                <a:effectLst/>
                <a:latin typeface="UICTFontTextStyleBody"/>
                <a:ea typeface="Times New Roman" panose="02020603050405020304" pitchFamily="18" charset="0"/>
                <a:cs typeface="Helvetica" panose="020B0604020202020204" pitchFamily="34" charset="0"/>
              </a:rPr>
              <a:t>It has not been all bad, despite the fact that, no corporate or religious sponsors do offer to take up faith based productions, because of the peculiarity of its Production Aim;</a:t>
            </a:r>
          </a:p>
          <a:p>
            <a:r>
              <a:rPr lang="en-GB" sz="3600" b="1" dirty="0">
                <a:solidFill>
                  <a:schemeClr val="accent6">
                    <a:lumMod val="20000"/>
                    <a:lumOff val="80000"/>
                  </a:schemeClr>
                </a:solidFill>
                <a:effectLst/>
                <a:latin typeface="UICTFontTextStyleBody"/>
                <a:ea typeface="Times New Roman" panose="02020603050405020304" pitchFamily="18" charset="0"/>
                <a:cs typeface="Helvetica" panose="020B0604020202020204" pitchFamily="34" charset="0"/>
              </a:rPr>
              <a:t> Yet, the Nigerian producers of this genre of movies have been trying their best to mount up to acceptable professional standard in their productions, which are now accepted in many Broadcast Platforms both in Nigeria and in Foreign nations.</a:t>
            </a:r>
            <a:endParaRPr lang="en-GB" sz="3600" b="1"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2078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C75D-9EA2-4BEC-B05A-47FD6DC400E4}"/>
              </a:ext>
            </a:extLst>
          </p:cNvPr>
          <p:cNvSpPr>
            <a:spLocks noGrp="1"/>
          </p:cNvSpPr>
          <p:nvPr>
            <p:ph type="title"/>
          </p:nvPr>
        </p:nvSpPr>
        <p:spPr>
          <a:xfrm>
            <a:off x="2928257" y="163285"/>
            <a:ext cx="3569888" cy="783771"/>
          </a:xfrm>
        </p:spPr>
        <p:txBody>
          <a:bodyPr>
            <a:normAutofit/>
          </a:bodyPr>
          <a:lstStyle/>
          <a:p>
            <a:pPr algn="ctr"/>
            <a:r>
              <a:rPr lang="en-GB" sz="4400" b="1" dirty="0"/>
              <a:t>AWARDS</a:t>
            </a:r>
          </a:p>
        </p:txBody>
      </p:sp>
      <p:sp>
        <p:nvSpPr>
          <p:cNvPr id="3" name="Content Placeholder 2">
            <a:extLst>
              <a:ext uri="{FF2B5EF4-FFF2-40B4-BE49-F238E27FC236}">
                <a16:creationId xmlns:a16="http://schemas.microsoft.com/office/drawing/2014/main" id="{7EF612C1-3951-4589-B432-41CDF48B9325}"/>
              </a:ext>
            </a:extLst>
          </p:cNvPr>
          <p:cNvSpPr>
            <a:spLocks noGrp="1"/>
          </p:cNvSpPr>
          <p:nvPr>
            <p:ph idx="1"/>
          </p:nvPr>
        </p:nvSpPr>
        <p:spPr>
          <a:xfrm>
            <a:off x="677334" y="1045029"/>
            <a:ext cx="8596668" cy="4996333"/>
          </a:xfrm>
        </p:spPr>
        <p:txBody>
          <a:bodyPr/>
          <a:lstStyle/>
          <a:p>
            <a:pPr algn="ctr"/>
            <a:r>
              <a:rPr lang="en-GB" sz="4000" b="1" dirty="0">
                <a:solidFill>
                  <a:srgbClr val="66FFFF"/>
                </a:solidFill>
                <a:effectLst/>
                <a:latin typeface="UICTFontTextStyleBody"/>
                <a:ea typeface="Times New Roman" panose="02020603050405020304" pitchFamily="18" charset="0"/>
                <a:cs typeface="Helvetica" panose="020B0604020202020204" pitchFamily="34" charset="0"/>
              </a:rPr>
              <a:t>For Example, </a:t>
            </a:r>
          </a:p>
          <a:p>
            <a:pPr algn="ctr"/>
            <a:r>
              <a:rPr lang="en-GB" sz="4000" b="1" dirty="0">
                <a:solidFill>
                  <a:srgbClr val="66FFFF"/>
                </a:solidFill>
                <a:effectLst/>
                <a:latin typeface="UICTFontTextStyleBody"/>
                <a:ea typeface="Times New Roman" panose="02020603050405020304" pitchFamily="18" charset="0"/>
                <a:cs typeface="Helvetica" panose="020B0604020202020204" pitchFamily="34" charset="0"/>
              </a:rPr>
              <a:t>From Mount Zion Film Productions, there are some the National and International Awards given to her Faith-Based movies: </a:t>
            </a:r>
            <a:endParaRPr lang="en-GB" sz="4000" b="1" dirty="0">
              <a:solidFill>
                <a:srgbClr val="66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12726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Isosceles Triangle 8">
            <a:extLst>
              <a:ext uri="{FF2B5EF4-FFF2-40B4-BE49-F238E27FC236}">
                <a16:creationId xmlns:a16="http://schemas.microsoft.com/office/drawing/2014/main" id="{474C86D5-09FB-42E4-99BC-5AA4DED54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text, outdoor, sign, picture frame&#10;&#10;Description automatically generated">
            <a:extLst>
              <a:ext uri="{FF2B5EF4-FFF2-40B4-BE49-F238E27FC236}">
                <a16:creationId xmlns:a16="http://schemas.microsoft.com/office/drawing/2014/main" id="{BB3AFE93-9D9B-4CD5-A0C3-83C2CADABF22}"/>
              </a:ext>
            </a:extLst>
          </p:cNvPr>
          <p:cNvPicPr>
            <a:picLocks noChangeAspect="1"/>
          </p:cNvPicPr>
          <p:nvPr/>
        </p:nvPicPr>
        <p:blipFill rotWithShape="1">
          <a:blip r:embed="rId2"/>
          <a:srcRect l="6194" r="7937" b="1"/>
          <a:stretch/>
        </p:blipFill>
        <p:spPr>
          <a:xfrm>
            <a:off x="7867665" y="2339327"/>
            <a:ext cx="2974507" cy="4398720"/>
          </a:xfrm>
          <a:prstGeom prst="rect">
            <a:avLst/>
          </a:prstGeom>
        </p:spPr>
      </p:pic>
      <p:pic>
        <p:nvPicPr>
          <p:cNvPr id="7" name="Picture 6" descr="Text&#10;&#10;Description automatically generated">
            <a:extLst>
              <a:ext uri="{FF2B5EF4-FFF2-40B4-BE49-F238E27FC236}">
                <a16:creationId xmlns:a16="http://schemas.microsoft.com/office/drawing/2014/main" id="{92E8CC62-7126-4125-85D2-C0022C14B050}"/>
              </a:ext>
            </a:extLst>
          </p:cNvPr>
          <p:cNvPicPr>
            <a:picLocks noChangeAspect="1"/>
          </p:cNvPicPr>
          <p:nvPr/>
        </p:nvPicPr>
        <p:blipFill rotWithShape="1">
          <a:blip r:embed="rId3"/>
          <a:srcRect l="5874" r="9862" b="1"/>
          <a:stretch/>
        </p:blipFill>
        <p:spPr>
          <a:xfrm>
            <a:off x="5234478" y="15332"/>
            <a:ext cx="2804456" cy="4147247"/>
          </a:xfrm>
          <a:prstGeom prst="rect">
            <a:avLst/>
          </a:prstGeom>
          <a:ln w="38100">
            <a:solidFill>
              <a:schemeClr val="accent4">
                <a:lumMod val="60000"/>
                <a:lumOff val="40000"/>
              </a:schemeClr>
            </a:solidFill>
          </a:ln>
        </p:spPr>
      </p:pic>
      <p:sp>
        <p:nvSpPr>
          <p:cNvPr id="3" name="Content Placeholder 2">
            <a:extLst>
              <a:ext uri="{FF2B5EF4-FFF2-40B4-BE49-F238E27FC236}">
                <a16:creationId xmlns:a16="http://schemas.microsoft.com/office/drawing/2014/main" id="{542688E2-A2FA-49E0-B5A9-3D6B061D88BA}"/>
              </a:ext>
            </a:extLst>
          </p:cNvPr>
          <p:cNvSpPr>
            <a:spLocks noGrp="1"/>
          </p:cNvSpPr>
          <p:nvPr>
            <p:ph idx="1"/>
          </p:nvPr>
        </p:nvSpPr>
        <p:spPr>
          <a:xfrm>
            <a:off x="476654" y="283239"/>
            <a:ext cx="4977089" cy="6204437"/>
          </a:xfrm>
        </p:spPr>
        <p:txBody>
          <a:bodyPr>
            <a:normAutofit lnSpcReduction="10000"/>
          </a:bodyPr>
          <a:lstStyle/>
          <a:p>
            <a:pPr indent="228600">
              <a:lnSpc>
                <a:spcPct val="90000"/>
              </a:lnSpc>
              <a:spcAft>
                <a:spcPts val="800"/>
              </a:spcAft>
            </a:pPr>
            <a:r>
              <a:rPr lang="en-GB" sz="2800" b="1" i="1" dirty="0">
                <a:effectLst/>
                <a:latin typeface="Calibri" panose="020F0502020204030204" pitchFamily="34" charset="0"/>
                <a:ea typeface="Calibri" panose="020F0502020204030204" pitchFamily="34" charset="0"/>
                <a:cs typeface="Times New Roman" panose="02020603050405020304" pitchFamily="18" charset="0"/>
              </a:rPr>
              <a:t>A. INTERNATIONAL AWARDS </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1. </a:t>
            </a:r>
            <a:r>
              <a:rPr lang="en-GB" sz="2800" b="1" dirty="0">
                <a:solidFill>
                  <a:srgbClr val="66FFFF"/>
                </a:solidFill>
                <a:effectLst/>
                <a:latin typeface="Calibri" panose="020F0502020204030204" pitchFamily="34" charset="0"/>
                <a:ea typeface="Calibri" panose="020F0502020204030204" pitchFamily="34" charset="0"/>
                <a:cs typeface="Times New Roman" panose="02020603050405020304" pitchFamily="18" charset="0"/>
              </a:rPr>
              <a:t>BRONZE AWARD</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for the Movie “ENEMY OF MY SOUL” from the Television and  Cable Production Category at </a:t>
            </a:r>
            <a:r>
              <a:rPr lang="en-GB" sz="2800" b="1" i="1" dirty="0">
                <a:effectLst/>
                <a:latin typeface="Calibri" panose="020F0502020204030204" pitchFamily="34" charset="0"/>
                <a:ea typeface="Calibri" panose="020F0502020204030204" pitchFamily="34" charset="0"/>
                <a:cs typeface="Times New Roman" panose="02020603050405020304" pitchFamily="18" charset="0"/>
              </a:rPr>
              <a:t>38</a:t>
            </a:r>
            <a:r>
              <a:rPr lang="en-GB" sz="2800"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2800" b="1" i="1" dirty="0">
                <a:effectLst/>
                <a:latin typeface="Calibri" panose="020F0502020204030204" pitchFamily="34" charset="0"/>
                <a:ea typeface="Calibri" panose="020F0502020204030204" pitchFamily="34" charset="0"/>
                <a:cs typeface="Times New Roman" panose="02020603050405020304" pitchFamily="18" charset="0"/>
              </a:rPr>
              <a:t> Woridfest-Houston International Film Festival, Houston, Texas, USA I n 2005. </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2. </a:t>
            </a:r>
            <a:r>
              <a:rPr lang="en-GB" sz="2800" b="1" dirty="0">
                <a:solidFill>
                  <a:srgbClr val="66FFFF"/>
                </a:solidFill>
                <a:effectLst/>
                <a:latin typeface="Calibri" panose="020F0502020204030204" pitchFamily="34" charset="0"/>
                <a:ea typeface="Calibri" panose="020F0502020204030204" pitchFamily="34" charset="0"/>
                <a:cs typeface="Times New Roman" panose="02020603050405020304" pitchFamily="18" charset="0"/>
              </a:rPr>
              <a:t>PLATINUM REMI AWARD </a:t>
            </a:r>
            <a:r>
              <a:rPr lang="en-GB" sz="2800" b="1" dirty="0">
                <a:effectLst/>
                <a:latin typeface="Calibri" panose="020F0502020204030204" pitchFamily="34" charset="0"/>
                <a:ea typeface="Calibri" panose="020F0502020204030204" pitchFamily="34" charset="0"/>
                <a:cs typeface="Times New Roman" panose="02020603050405020304" pitchFamily="18" charset="0"/>
              </a:rPr>
              <a:t>for the Movie “YOUTHFUL LUST” from the Television Drama and Cable Production AWARD at the 40</a:t>
            </a:r>
            <a:r>
              <a:rPr lang="en-GB" sz="2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r>
              <a:rPr lang="en-GB" sz="2800" b="1" i="1" dirty="0" err="1">
                <a:effectLst/>
                <a:latin typeface="Calibri" panose="020F0502020204030204" pitchFamily="34" charset="0"/>
                <a:ea typeface="Calibri" panose="020F0502020204030204" pitchFamily="34" charset="0"/>
                <a:cs typeface="Times New Roman" panose="02020603050405020304" pitchFamily="18" charset="0"/>
              </a:rPr>
              <a:t>WorldFest</a:t>
            </a:r>
            <a:r>
              <a:rPr lang="en-GB" sz="2800" b="1" i="1" dirty="0">
                <a:effectLst/>
                <a:latin typeface="Calibri" panose="020F0502020204030204" pitchFamily="34" charset="0"/>
                <a:ea typeface="Calibri" panose="020F0502020204030204" pitchFamily="34" charset="0"/>
                <a:cs typeface="Times New Roman" panose="02020603050405020304" pitchFamily="18" charset="0"/>
              </a:rPr>
              <a:t>-Houston International Film Festival, Houston, Texas, USA in 2007</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GB" sz="1400" dirty="0"/>
          </a:p>
        </p:txBody>
      </p:sp>
    </p:spTree>
    <p:extLst>
      <p:ext uri="{BB962C8B-B14F-4D97-AF65-F5344CB8AC3E}">
        <p14:creationId xmlns:p14="http://schemas.microsoft.com/office/powerpoint/2010/main" val="251699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7E5981-93E4-4273-AC45-290C6115575C}"/>
              </a:ext>
            </a:extLst>
          </p:cNvPr>
          <p:cNvSpPr>
            <a:spLocks noGrp="1"/>
          </p:cNvSpPr>
          <p:nvPr>
            <p:ph idx="1"/>
          </p:nvPr>
        </p:nvSpPr>
        <p:spPr>
          <a:xfrm>
            <a:off x="677334" y="359229"/>
            <a:ext cx="4776409" cy="6193971"/>
          </a:xfrm>
        </p:spPr>
        <p:txBody>
          <a:bodyPr>
            <a:normAutofit fontScale="92500" lnSpcReduction="10000"/>
          </a:bodyPr>
          <a:lstStyle/>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3. </a:t>
            </a:r>
            <a:r>
              <a:rPr lang="en-GB" sz="2800" b="1" i="1" dirty="0">
                <a:solidFill>
                  <a:srgbClr val="66FFFF"/>
                </a:solidFill>
                <a:effectLst/>
                <a:latin typeface="Calibri" panose="020F0502020204030204" pitchFamily="34" charset="0"/>
                <a:ea typeface="Calibri" panose="020F0502020204030204" pitchFamily="34" charset="0"/>
                <a:cs typeface="Times New Roman" panose="02020603050405020304" pitchFamily="18" charset="0"/>
              </a:rPr>
              <a:t>THE GOLD REMI AWARD </a:t>
            </a:r>
            <a:r>
              <a:rPr lang="en-GB" sz="2800" dirty="0">
                <a:effectLst/>
                <a:latin typeface="Calibri" panose="020F0502020204030204" pitchFamily="34" charset="0"/>
                <a:ea typeface="Calibri" panose="020F0502020204030204" pitchFamily="34" charset="0"/>
                <a:cs typeface="Times New Roman" panose="02020603050405020304" pitchFamily="18" charset="0"/>
              </a:rPr>
              <a:t>for the Movie </a:t>
            </a:r>
            <a:r>
              <a:rPr lang="en-GB" sz="2800" b="1" u="sng" dirty="0">
                <a:effectLst/>
                <a:latin typeface="Calibri" panose="020F0502020204030204" pitchFamily="34" charset="0"/>
                <a:ea typeface="Calibri" panose="020F0502020204030204" pitchFamily="34" charset="0"/>
                <a:cs typeface="Times New Roman" panose="02020603050405020304" pitchFamily="18" charset="0"/>
              </a:rPr>
              <a:t>“THE BROKEN PITCHER</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effectLst/>
                <a:latin typeface="Calibri" panose="020F0502020204030204" pitchFamily="34" charset="0"/>
                <a:ea typeface="Calibri" panose="020F0502020204030204" pitchFamily="34" charset="0"/>
                <a:cs typeface="Times New Roman" panose="02020603050405020304" pitchFamily="18" charset="0"/>
              </a:rPr>
              <a:t>from the Television Drama Category at the  </a:t>
            </a:r>
            <a:r>
              <a:rPr lang="en-GB" sz="2800" b="1" i="1" dirty="0">
                <a:effectLst/>
                <a:latin typeface="Calibri" panose="020F0502020204030204" pitchFamily="34" charset="0"/>
                <a:ea typeface="Calibri" panose="020F0502020204030204" pitchFamily="34" charset="0"/>
                <a:cs typeface="Times New Roman" panose="02020603050405020304" pitchFamily="18" charset="0"/>
              </a:rPr>
              <a:t>42</a:t>
            </a:r>
            <a:r>
              <a:rPr lang="en-GB" sz="2800" b="1" i="1"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GB" sz="2800" b="1" i="1" dirty="0">
                <a:effectLst/>
                <a:latin typeface="Calibri" panose="020F0502020204030204" pitchFamily="34" charset="0"/>
                <a:ea typeface="Calibri" panose="020F0502020204030204" pitchFamily="34" charset="0"/>
                <a:cs typeface="Times New Roman" panose="02020603050405020304" pitchFamily="18" charset="0"/>
              </a:rPr>
              <a:t> </a:t>
            </a:r>
            <a:r>
              <a:rPr lang="en-GB" sz="2800" b="1" i="1" dirty="0" err="1">
                <a:effectLst/>
                <a:latin typeface="Calibri" panose="020F0502020204030204" pitchFamily="34" charset="0"/>
                <a:ea typeface="Calibri" panose="020F0502020204030204" pitchFamily="34" charset="0"/>
                <a:cs typeface="Times New Roman" panose="02020603050405020304" pitchFamily="18" charset="0"/>
              </a:rPr>
              <a:t>WorldFest</a:t>
            </a:r>
            <a:r>
              <a:rPr lang="en-GB" sz="2800" b="1" i="1" dirty="0">
                <a:effectLst/>
                <a:latin typeface="Calibri" panose="020F0502020204030204" pitchFamily="34" charset="0"/>
                <a:ea typeface="Calibri" panose="020F0502020204030204" pitchFamily="34" charset="0"/>
                <a:cs typeface="Times New Roman" panose="02020603050405020304" pitchFamily="18" charset="0"/>
              </a:rPr>
              <a:t>-Houston International Film Festival, Houston, Texas, USA </a:t>
            </a:r>
            <a:r>
              <a:rPr lang="en-GB" sz="2800" i="1" dirty="0">
                <a:effectLst/>
                <a:latin typeface="Calibri" panose="020F0502020204030204" pitchFamily="34" charset="0"/>
                <a:ea typeface="Calibri" panose="020F0502020204030204" pitchFamily="34" charset="0"/>
                <a:cs typeface="Times New Roman" panose="02020603050405020304" pitchFamily="18" charset="0"/>
              </a:rPr>
              <a:t>in 2009</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i="1" dirty="0">
                <a:effectLst/>
                <a:latin typeface="Calibri" panose="020F0502020204030204" pitchFamily="34" charset="0"/>
                <a:ea typeface="Calibri" panose="020F0502020204030204" pitchFamily="34" charset="0"/>
                <a:cs typeface="Times New Roman" panose="02020603050405020304" pitchFamily="18" charset="0"/>
              </a:rPr>
              <a:t>4. </a:t>
            </a:r>
            <a:r>
              <a:rPr lang="en-GB" sz="2800" dirty="0">
                <a:effectLst/>
                <a:latin typeface="Calibri" panose="020F0502020204030204" pitchFamily="34" charset="0"/>
                <a:ea typeface="Calibri" panose="020F0502020204030204" pitchFamily="34" charset="0"/>
                <a:cs typeface="Times New Roman" panose="02020603050405020304" pitchFamily="18" charset="0"/>
              </a:rPr>
              <a:t>The </a:t>
            </a:r>
            <a:r>
              <a:rPr lang="en-GB" sz="2800" b="1" dirty="0">
                <a:solidFill>
                  <a:srgbClr val="66FFFF"/>
                </a:solidFill>
                <a:effectLst/>
                <a:latin typeface="Calibri" panose="020F0502020204030204" pitchFamily="34" charset="0"/>
                <a:ea typeface="Calibri" panose="020F0502020204030204" pitchFamily="34" charset="0"/>
                <a:cs typeface="Times New Roman" panose="02020603050405020304" pitchFamily="18" charset="0"/>
              </a:rPr>
              <a:t>SILVER REMI AWARD </a:t>
            </a:r>
            <a:r>
              <a:rPr lang="en-GB" sz="2800" dirty="0">
                <a:effectLst/>
                <a:latin typeface="Calibri" panose="020F0502020204030204" pitchFamily="34" charset="0"/>
                <a:ea typeface="Calibri" panose="020F0502020204030204" pitchFamily="34" charset="0"/>
                <a:cs typeface="Times New Roman" panose="02020603050405020304" pitchFamily="18" charset="0"/>
              </a:rPr>
              <a:t>for the Movie </a:t>
            </a:r>
            <a:r>
              <a:rPr lang="en-GB" sz="2800" u="sng" dirty="0">
                <a:effectLst/>
                <a:latin typeface="Calibri" panose="020F0502020204030204" pitchFamily="34" charset="0"/>
                <a:ea typeface="Calibri" panose="020F0502020204030204" pitchFamily="34" charset="0"/>
                <a:cs typeface="Times New Roman" panose="02020603050405020304" pitchFamily="18" charset="0"/>
              </a:rPr>
              <a:t>“</a:t>
            </a:r>
            <a:r>
              <a:rPr lang="en-GB" sz="2800" b="1" u="sng" dirty="0">
                <a:effectLst/>
                <a:latin typeface="Calibri" panose="020F0502020204030204" pitchFamily="34" charset="0"/>
                <a:ea typeface="Calibri" panose="020F0502020204030204" pitchFamily="34" charset="0"/>
                <a:cs typeface="Times New Roman" panose="02020603050405020304" pitchFamily="18" charset="0"/>
              </a:rPr>
              <a:t>THE PRODIGAL ONES</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effectLst/>
                <a:latin typeface="Calibri" panose="020F0502020204030204" pitchFamily="34" charset="0"/>
                <a:ea typeface="Calibri" panose="020F0502020204030204" pitchFamily="34" charset="0"/>
                <a:cs typeface="Times New Roman" panose="02020603050405020304" pitchFamily="18" charset="0"/>
              </a:rPr>
              <a:t>for the Television and Cable Production Award (Television Series- Dramatic) at the </a:t>
            </a:r>
            <a:r>
              <a:rPr lang="en-GB" sz="2800" b="1" i="1" dirty="0">
                <a:effectLst/>
                <a:latin typeface="Calibri" panose="020F0502020204030204" pitchFamily="34" charset="0"/>
                <a:ea typeface="Calibri" panose="020F0502020204030204" pitchFamily="34" charset="0"/>
                <a:cs typeface="Times New Roman" panose="02020603050405020304" pitchFamily="18" charset="0"/>
              </a:rPr>
              <a:t>42</a:t>
            </a:r>
            <a:r>
              <a:rPr lang="en-GB" sz="2800" b="1" i="1"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GB" sz="2800" b="1" i="1" dirty="0">
                <a:effectLst/>
                <a:latin typeface="Calibri" panose="020F0502020204030204" pitchFamily="34" charset="0"/>
                <a:ea typeface="Calibri" panose="020F0502020204030204" pitchFamily="34" charset="0"/>
                <a:cs typeface="Times New Roman" panose="02020603050405020304" pitchFamily="18" charset="0"/>
              </a:rPr>
              <a:t> </a:t>
            </a:r>
            <a:r>
              <a:rPr lang="en-GB" sz="2800" b="1" i="1" dirty="0" err="1">
                <a:effectLst/>
                <a:latin typeface="Calibri" panose="020F0502020204030204" pitchFamily="34" charset="0"/>
                <a:ea typeface="Calibri" panose="020F0502020204030204" pitchFamily="34" charset="0"/>
                <a:cs typeface="Times New Roman" panose="02020603050405020304" pitchFamily="18" charset="0"/>
              </a:rPr>
              <a:t>WorldFest</a:t>
            </a:r>
            <a:r>
              <a:rPr lang="en-GB" sz="2800" b="1" i="1" dirty="0">
                <a:effectLst/>
                <a:latin typeface="Calibri" panose="020F0502020204030204" pitchFamily="34" charset="0"/>
                <a:ea typeface="Calibri" panose="020F0502020204030204" pitchFamily="34" charset="0"/>
                <a:cs typeface="Times New Roman" panose="02020603050405020304" pitchFamily="18" charset="0"/>
              </a:rPr>
              <a:t>-Houston International Film Festival, Houston, Texas, USA </a:t>
            </a:r>
            <a:r>
              <a:rPr lang="en-GB" sz="2800" i="1" dirty="0">
                <a:effectLst/>
                <a:latin typeface="Calibri" panose="020F0502020204030204" pitchFamily="34" charset="0"/>
                <a:ea typeface="Calibri" panose="020F0502020204030204" pitchFamily="34" charset="0"/>
                <a:cs typeface="Times New Roman" panose="02020603050405020304" pitchFamily="18" charset="0"/>
              </a:rPr>
              <a:t>in 2009</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7" name="Picture 6" descr="A picture containing text, sign, picture frame&#10;&#10;Description automatically generated">
            <a:extLst>
              <a:ext uri="{FF2B5EF4-FFF2-40B4-BE49-F238E27FC236}">
                <a16:creationId xmlns:a16="http://schemas.microsoft.com/office/drawing/2014/main" id="{00325F8B-6262-43AB-9A92-C46FD8846D5C}"/>
              </a:ext>
            </a:extLst>
          </p:cNvPr>
          <p:cNvPicPr>
            <a:picLocks noChangeAspect="1"/>
          </p:cNvPicPr>
          <p:nvPr/>
        </p:nvPicPr>
        <p:blipFill>
          <a:blip r:embed="rId2"/>
          <a:stretch>
            <a:fillRect/>
          </a:stretch>
        </p:blipFill>
        <p:spPr>
          <a:xfrm>
            <a:off x="6946110" y="2946810"/>
            <a:ext cx="2538233" cy="3511310"/>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4CBD16B4-733F-47C0-A96E-84AEDD74FA37}"/>
              </a:ext>
            </a:extLst>
          </p:cNvPr>
          <p:cNvPicPr>
            <a:picLocks noChangeAspect="1"/>
          </p:cNvPicPr>
          <p:nvPr/>
        </p:nvPicPr>
        <p:blipFill>
          <a:blip r:embed="rId3"/>
          <a:stretch>
            <a:fillRect/>
          </a:stretch>
        </p:blipFill>
        <p:spPr>
          <a:xfrm>
            <a:off x="5562787" y="304800"/>
            <a:ext cx="2766646" cy="3511310"/>
          </a:xfrm>
          <a:prstGeom prst="rect">
            <a:avLst/>
          </a:prstGeom>
        </p:spPr>
      </p:pic>
    </p:spTree>
    <p:extLst>
      <p:ext uri="{BB962C8B-B14F-4D97-AF65-F5344CB8AC3E}">
        <p14:creationId xmlns:p14="http://schemas.microsoft.com/office/powerpoint/2010/main" val="236838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F4AD-3B43-4F9E-B325-E49911827D6C}"/>
              </a:ext>
            </a:extLst>
          </p:cNvPr>
          <p:cNvSpPr>
            <a:spLocks noGrp="1"/>
          </p:cNvSpPr>
          <p:nvPr>
            <p:ph type="title"/>
          </p:nvPr>
        </p:nvSpPr>
        <p:spPr>
          <a:xfrm>
            <a:off x="601134" y="1556657"/>
            <a:ext cx="8596668" cy="1320800"/>
          </a:xfrm>
        </p:spPr>
        <p:txBody>
          <a:bodyPr>
            <a:noAutofit/>
          </a:bodyPr>
          <a:lstStyle/>
          <a:p>
            <a:r>
              <a:rPr lang="en-GB" sz="3200" b="1" dirty="0">
                <a:solidFill>
                  <a:schemeClr val="accent1">
                    <a:lumMod val="40000"/>
                    <a:lumOff val="60000"/>
                  </a:schemeClr>
                </a:solidFill>
                <a:effectLst/>
                <a:latin typeface="UICTFontTextStyleBody"/>
                <a:ea typeface="Times New Roman" panose="02020603050405020304" pitchFamily="18" charset="0"/>
                <a:cs typeface="Helvetica" panose="020B0604020202020204" pitchFamily="34" charset="0"/>
              </a:rPr>
              <a:t>THESE ARE JUST TWO OF THE SEVERAL AWARDS FROM SECULAR FILM FESTIVALS, AND NOT EVEN FROM FAITH-BASED FILM FESTIVALS. </a:t>
            </a:r>
            <a:br>
              <a:rPr lang="en-GB" sz="3200" b="1"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GB" sz="3200" b="1" dirty="0">
              <a:solidFill>
                <a:schemeClr val="accent1">
                  <a:lumMod val="40000"/>
                  <a:lumOff val="60000"/>
                </a:schemeClr>
              </a:solidFill>
            </a:endParaRPr>
          </a:p>
        </p:txBody>
      </p:sp>
      <p:sp>
        <p:nvSpPr>
          <p:cNvPr id="3" name="Content Placeholder 2">
            <a:extLst>
              <a:ext uri="{FF2B5EF4-FFF2-40B4-BE49-F238E27FC236}">
                <a16:creationId xmlns:a16="http://schemas.microsoft.com/office/drawing/2014/main" id="{D2A4B5CF-B5E9-4066-AA76-698923A08755}"/>
              </a:ext>
            </a:extLst>
          </p:cNvPr>
          <p:cNvSpPr>
            <a:spLocks noGrp="1"/>
          </p:cNvSpPr>
          <p:nvPr>
            <p:ph idx="1"/>
          </p:nvPr>
        </p:nvSpPr>
        <p:spPr>
          <a:xfrm>
            <a:off x="677334" y="3151189"/>
            <a:ext cx="8596668" cy="3880773"/>
          </a:xfrm>
        </p:spPr>
        <p:txBody>
          <a:bodyPr>
            <a:normAutofit/>
          </a:bodyPr>
          <a:lstStyle/>
          <a:p>
            <a:r>
              <a:rPr lang="en-GB" sz="4800" b="1" dirty="0"/>
              <a:t>And that is the journey of the Nigerian Faith Based Movies from the past.</a:t>
            </a:r>
          </a:p>
        </p:txBody>
      </p:sp>
    </p:spTree>
    <p:extLst>
      <p:ext uri="{BB962C8B-B14F-4D97-AF65-F5344CB8AC3E}">
        <p14:creationId xmlns:p14="http://schemas.microsoft.com/office/powerpoint/2010/main" val="150241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BFE82DD-2BD2-4090-AB25-371DEEFB6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CB73BFA1-FC61-425A-84A1-4761C156C4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FD1D45B-3A4F-4DAC-A585-3235AE1263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4136EFF2-D71E-4DC8-86E2-364203BE5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9358896D-DBC1-4EA4-88A0-A826BED4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5D23D5D6-DC69-43D4-98FB-57CF19784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D5D5058-317F-40AB-9EB3-40C2D5FD6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7E3EF343-E091-452A-99B0-1A096E896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EE99F000-CFF8-47D6-8A67-0DEADA7ED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98B6774B-A958-4387-BEE0-9E4161312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DA31937E-FB68-447A-BAF9-27031187D9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CB5342A-4F0A-4161-B035-A6BCA759AA57}"/>
              </a:ext>
            </a:extLst>
          </p:cNvPr>
          <p:cNvSpPr>
            <a:spLocks noGrp="1"/>
          </p:cNvSpPr>
          <p:nvPr>
            <p:ph type="title"/>
          </p:nvPr>
        </p:nvSpPr>
        <p:spPr>
          <a:xfrm>
            <a:off x="588461" y="4890378"/>
            <a:ext cx="10923638" cy="1317643"/>
          </a:xfrm>
        </p:spPr>
        <p:txBody>
          <a:bodyPr vert="horz" lIns="91440" tIns="45720" rIns="91440" bIns="45720" rtlCol="0" anchor="b">
            <a:normAutofit/>
          </a:bodyPr>
          <a:lstStyle/>
          <a:p>
            <a:r>
              <a:rPr lang="en-US" sz="5400" b="1" dirty="0"/>
              <a:t>NIGERIAN FAITH-BASED MOVIES</a:t>
            </a:r>
          </a:p>
        </p:txBody>
      </p:sp>
      <p:sp>
        <p:nvSpPr>
          <p:cNvPr id="24" name="Rectangle 23">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Content Placeholder 4" descr="Text&#10;&#10;Description automatically generated">
            <a:extLst>
              <a:ext uri="{FF2B5EF4-FFF2-40B4-BE49-F238E27FC236}">
                <a16:creationId xmlns:a16="http://schemas.microsoft.com/office/drawing/2014/main" id="{7D37E56E-39D0-47C7-9479-D9459F3CAC26}"/>
              </a:ext>
            </a:extLst>
          </p:cNvPr>
          <p:cNvPicPr>
            <a:picLocks noGrp="1" noChangeAspect="1"/>
          </p:cNvPicPr>
          <p:nvPr>
            <p:ph idx="1"/>
          </p:nvPr>
        </p:nvPicPr>
        <p:blipFill rotWithShape="1">
          <a:blip r:embed="rId2"/>
          <a:srcRect l="1298" r="3" b="3"/>
          <a:stretch/>
        </p:blipFill>
        <p:spPr>
          <a:xfrm>
            <a:off x="20" y="3"/>
            <a:ext cx="6050260" cy="4091667"/>
          </a:xfrm>
          <a:prstGeom prst="rect">
            <a:avLst/>
          </a:prstGeom>
        </p:spPr>
      </p:pic>
      <p:pic>
        <p:nvPicPr>
          <p:cNvPr id="7" name="Picture 6" descr="A picture containing text, plane, parked&#10;&#10;Description automatically generated">
            <a:extLst>
              <a:ext uri="{FF2B5EF4-FFF2-40B4-BE49-F238E27FC236}">
                <a16:creationId xmlns:a16="http://schemas.microsoft.com/office/drawing/2014/main" id="{355CCC6A-7D56-4DBD-B4A3-D4D4C029AAA7}"/>
              </a:ext>
            </a:extLst>
          </p:cNvPr>
          <p:cNvPicPr>
            <a:picLocks noChangeAspect="1"/>
          </p:cNvPicPr>
          <p:nvPr/>
        </p:nvPicPr>
        <p:blipFill rotWithShape="1">
          <a:blip r:embed="rId3"/>
          <a:srcRect t="4836" r="2" b="17195"/>
          <a:stretch/>
        </p:blipFill>
        <p:spPr>
          <a:xfrm>
            <a:off x="5955323" y="-684"/>
            <a:ext cx="6236676" cy="5158837"/>
          </a:xfrm>
          <a:prstGeom prst="rect">
            <a:avLst/>
          </a:prstGeom>
        </p:spPr>
      </p:pic>
    </p:spTree>
    <p:extLst>
      <p:ext uri="{BB962C8B-B14F-4D97-AF65-F5344CB8AC3E}">
        <p14:creationId xmlns:p14="http://schemas.microsoft.com/office/powerpoint/2010/main" val="142023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992A72-47C9-4441-90B8-AC34FCAAEC5D}"/>
              </a:ext>
            </a:extLst>
          </p:cNvPr>
          <p:cNvSpPr>
            <a:spLocks noGrp="1"/>
          </p:cNvSpPr>
          <p:nvPr>
            <p:ph idx="1"/>
          </p:nvPr>
        </p:nvSpPr>
        <p:spPr>
          <a:xfrm>
            <a:off x="1809448" y="0"/>
            <a:ext cx="6420152" cy="6520543"/>
          </a:xfrm>
        </p:spPr>
        <p:txBody>
          <a:bodyPr>
            <a:normAutofit/>
          </a:bodyPr>
          <a:lstStyle/>
          <a:p>
            <a:pPr marL="114300" indent="0">
              <a:lnSpc>
                <a:spcPct val="107000"/>
              </a:lnSpc>
              <a:spcAft>
                <a:spcPts val="800"/>
              </a:spcAft>
              <a:buNone/>
            </a:pPr>
            <a:endParaRPr lang="en-GB" sz="3200" b="1"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3200" b="1" dirty="0">
                <a:solidFill>
                  <a:schemeClr val="accent1">
                    <a:lumMod val="20000"/>
                    <a:lumOff val="80000"/>
                  </a:schemeClr>
                </a:solidFill>
                <a:effectLst/>
                <a:latin typeface="Aharoni" panose="02010803020104030203" pitchFamily="2" charset="-79"/>
                <a:ea typeface="Times New Roman" panose="02020603050405020304" pitchFamily="18" charset="0"/>
                <a:cs typeface="Aharoni" panose="02010803020104030203" pitchFamily="2" charset="-79"/>
              </a:rPr>
              <a:t>* Many faith-based movies and television serials are on many Nigerian TV channels, Cables and Online Platforms </a:t>
            </a:r>
            <a:endParaRPr lang="en-GB" sz="3200" b="1" dirty="0">
              <a:solidFill>
                <a:schemeClr val="accent1">
                  <a:lumMod val="20000"/>
                  <a:lumOff val="80000"/>
                </a:schemeClr>
              </a:solidFill>
              <a:effectLst/>
              <a:latin typeface="Aharoni" panose="02010803020104030203" pitchFamily="2" charset="-79"/>
              <a:ea typeface="Calibri" panose="020F0502020204030204" pitchFamily="34" charset="0"/>
              <a:cs typeface="Aharoni" panose="02010803020104030203" pitchFamily="2" charset="-79"/>
            </a:endParaRPr>
          </a:p>
          <a:p>
            <a:pPr marL="457200">
              <a:lnSpc>
                <a:spcPct val="107000"/>
              </a:lnSpc>
              <a:spcAft>
                <a:spcPts val="800"/>
              </a:spcAft>
            </a:pPr>
            <a:r>
              <a:rPr lang="en-GB" sz="3200" b="1" dirty="0">
                <a:solidFill>
                  <a:schemeClr val="accent1">
                    <a:lumMod val="20000"/>
                    <a:lumOff val="80000"/>
                  </a:schemeClr>
                </a:solidFill>
                <a:effectLst/>
                <a:latin typeface="Aharoni" panose="02010803020104030203" pitchFamily="2" charset="-79"/>
                <a:ea typeface="Times New Roman" panose="02020603050405020304" pitchFamily="18" charset="0"/>
                <a:cs typeface="Aharoni" panose="02010803020104030203" pitchFamily="2" charset="-79"/>
              </a:rPr>
              <a:t>* Many Cable and Satellite TV are broadcasting many Nigerian faith-Based movies in many AFRICAN nations and many Foreign Countries for </a:t>
            </a:r>
            <a:r>
              <a:rPr lang="en-GB" sz="3200" b="1" dirty="0">
                <a:solidFill>
                  <a:schemeClr val="accent1">
                    <a:lumMod val="20000"/>
                    <a:lumOff val="80000"/>
                  </a:schemeClr>
                </a:solidFill>
                <a:latin typeface="Aharoni" panose="02010803020104030203" pitchFamily="2" charset="-79"/>
                <a:ea typeface="Times New Roman" panose="02020603050405020304" pitchFamily="18" charset="0"/>
                <a:cs typeface="Aharoni" panose="02010803020104030203" pitchFamily="2" charset="-79"/>
              </a:rPr>
              <a:t>the </a:t>
            </a:r>
            <a:r>
              <a:rPr lang="en-GB" sz="3200" b="1" dirty="0">
                <a:solidFill>
                  <a:schemeClr val="accent1">
                    <a:lumMod val="20000"/>
                    <a:lumOff val="80000"/>
                  </a:schemeClr>
                </a:solidFill>
                <a:effectLst/>
                <a:latin typeface="Aharoni" panose="02010803020104030203" pitchFamily="2" charset="-79"/>
                <a:ea typeface="Times New Roman" panose="02020603050405020304" pitchFamily="18" charset="0"/>
                <a:cs typeface="Aharoni" panose="02010803020104030203" pitchFamily="2" charset="-79"/>
              </a:rPr>
              <a:t>Africans in diaspora. </a:t>
            </a:r>
            <a:endParaRPr lang="en-GB" sz="3200" b="1" dirty="0">
              <a:solidFill>
                <a:schemeClr val="accent1">
                  <a:lumMod val="20000"/>
                  <a:lumOff val="80000"/>
                </a:schemeClr>
              </a:solidFill>
              <a:effectLst/>
              <a:latin typeface="Aharoni" panose="02010803020104030203" pitchFamily="2" charset="-79"/>
              <a:ea typeface="Calibri" panose="020F0502020204030204" pitchFamily="34" charset="0"/>
              <a:cs typeface="Aharoni" panose="02010803020104030203" pitchFamily="2" charset="-79"/>
            </a:endParaRPr>
          </a:p>
          <a:p>
            <a:endParaRPr lang="en-GB" dirty="0"/>
          </a:p>
        </p:txBody>
      </p:sp>
    </p:spTree>
    <p:extLst>
      <p:ext uri="{BB962C8B-B14F-4D97-AF65-F5344CB8AC3E}">
        <p14:creationId xmlns:p14="http://schemas.microsoft.com/office/powerpoint/2010/main" val="245743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4AFC04-7151-4AB9-B8CF-CCB81A635C93}"/>
              </a:ext>
            </a:extLst>
          </p:cNvPr>
          <p:cNvSpPr>
            <a:spLocks noGrp="1"/>
          </p:cNvSpPr>
          <p:nvPr>
            <p:ph idx="1"/>
          </p:nvPr>
        </p:nvSpPr>
        <p:spPr>
          <a:xfrm>
            <a:off x="677334" y="152400"/>
            <a:ext cx="8596668" cy="6237513"/>
          </a:xfrm>
        </p:spPr>
        <p:txBody>
          <a:bodyPr>
            <a:normAutofit fontScale="85000" lnSpcReduction="20000"/>
          </a:bodyPr>
          <a:lstStyle/>
          <a:p>
            <a:pPr marL="457200">
              <a:lnSpc>
                <a:spcPct val="107000"/>
              </a:lnSpc>
              <a:spcAft>
                <a:spcPts val="800"/>
              </a:spcAft>
            </a:pPr>
            <a:endParaRPr lang="en-GB" sz="1800" dirty="0">
              <a:solidFill>
                <a:srgbClr val="454545"/>
              </a:solidFill>
              <a:effectLst/>
              <a:latin typeface="UICTFontTextStyleBody"/>
              <a:ea typeface="Times New Roman" panose="02020603050405020304" pitchFamily="18" charset="0"/>
              <a:cs typeface="Helvetica" panose="020B0604020202020204" pitchFamily="34" charset="0"/>
            </a:endParaRPr>
          </a:p>
          <a:p>
            <a:pPr marL="457200">
              <a:lnSpc>
                <a:spcPct val="107000"/>
              </a:lnSpc>
              <a:spcAft>
                <a:spcPts val="800"/>
              </a:spcAft>
            </a:pPr>
            <a:r>
              <a:rPr lang="en-GB" sz="3600" b="1" dirty="0">
                <a:solidFill>
                  <a:schemeClr val="accent1">
                    <a:lumMod val="20000"/>
                    <a:lumOff val="80000"/>
                  </a:schemeClr>
                </a:solidFill>
                <a:effectLst/>
                <a:latin typeface="UICTFontTextStyleBody"/>
                <a:ea typeface="Times New Roman" panose="02020603050405020304" pitchFamily="18" charset="0"/>
                <a:cs typeface="Helvetica" panose="020B0604020202020204" pitchFamily="34" charset="0"/>
              </a:rPr>
              <a:t>* </a:t>
            </a:r>
            <a:r>
              <a:rPr lang="en-GB" sz="3600" b="1" dirty="0">
                <a:solidFill>
                  <a:schemeClr val="accent1">
                    <a:lumMod val="20000"/>
                    <a:lumOff val="80000"/>
                  </a:schemeClr>
                </a:solidFill>
                <a:effectLst/>
                <a:latin typeface="Aharoni" panose="02010803020104030203" pitchFamily="2" charset="-79"/>
                <a:ea typeface="Times New Roman" panose="02020603050405020304" pitchFamily="18" charset="0"/>
                <a:cs typeface="Aharoni" panose="02010803020104030203" pitchFamily="2" charset="-79"/>
              </a:rPr>
              <a:t>In the past, many faith-based movies are very sub-standard and unprofessionally made, but not any more, a lot of faith-based movies being produced today are of very high quality, and suitable for the CINEMA</a:t>
            </a:r>
            <a:endParaRPr lang="en-GB" sz="3600" b="1" dirty="0">
              <a:solidFill>
                <a:schemeClr val="accent1">
                  <a:lumMod val="20000"/>
                  <a:lumOff val="80000"/>
                </a:schemeClr>
              </a:solidFill>
              <a:effectLst/>
              <a:latin typeface="Aharoni" panose="02010803020104030203" pitchFamily="2" charset="-79"/>
              <a:ea typeface="Calibri" panose="020F0502020204030204" pitchFamily="34" charset="0"/>
              <a:cs typeface="Aharoni" panose="02010803020104030203" pitchFamily="2" charset="-79"/>
            </a:endParaRPr>
          </a:p>
          <a:p>
            <a:pPr marL="457200">
              <a:lnSpc>
                <a:spcPct val="107000"/>
              </a:lnSpc>
              <a:spcAft>
                <a:spcPts val="800"/>
              </a:spcAft>
            </a:pPr>
            <a:r>
              <a:rPr lang="en-GB" sz="3600" b="1" dirty="0">
                <a:solidFill>
                  <a:schemeClr val="accent1">
                    <a:lumMod val="20000"/>
                    <a:lumOff val="80000"/>
                  </a:schemeClr>
                </a:solidFill>
                <a:effectLst/>
                <a:latin typeface="Aharoni" panose="02010803020104030203" pitchFamily="2" charset="-79"/>
                <a:ea typeface="Times New Roman" panose="02020603050405020304" pitchFamily="18" charset="0"/>
                <a:cs typeface="Aharoni" panose="02010803020104030203" pitchFamily="2" charset="-79"/>
              </a:rPr>
              <a:t>* A lot of Production-Crew are arising from among the Nigerian faith-based Production Circles: Like </a:t>
            </a:r>
            <a:r>
              <a:rPr lang="en-GB" sz="3600" b="1" dirty="0">
                <a:solidFill>
                  <a:schemeClr val="accent1">
                    <a:lumMod val="20000"/>
                    <a:lumOff val="80000"/>
                  </a:schemeClr>
                </a:solidFill>
                <a:latin typeface="Aharoni" panose="02010803020104030203" pitchFamily="2" charset="-79"/>
                <a:ea typeface="Times New Roman" panose="02020603050405020304" pitchFamily="18" charset="0"/>
                <a:cs typeface="Aharoni" panose="02010803020104030203" pitchFamily="2" charset="-79"/>
              </a:rPr>
              <a:t>M</a:t>
            </a:r>
            <a:r>
              <a:rPr lang="en-GB" sz="3600" b="1" dirty="0">
                <a:solidFill>
                  <a:schemeClr val="accent1">
                    <a:lumMod val="20000"/>
                    <a:lumOff val="80000"/>
                  </a:schemeClr>
                </a:solidFill>
                <a:effectLst/>
                <a:latin typeface="Aharoni" panose="02010803020104030203" pitchFamily="2" charset="-79"/>
                <a:ea typeface="Times New Roman" panose="02020603050405020304" pitchFamily="18" charset="0"/>
                <a:cs typeface="Aharoni" panose="02010803020104030203" pitchFamily="2" charset="-79"/>
              </a:rPr>
              <a:t>ovie </a:t>
            </a:r>
            <a:r>
              <a:rPr lang="en-GB" sz="3600" b="1" dirty="0">
                <a:solidFill>
                  <a:schemeClr val="accent1">
                    <a:lumMod val="20000"/>
                    <a:lumOff val="80000"/>
                  </a:schemeClr>
                </a:solidFill>
                <a:latin typeface="Aharoni" panose="02010803020104030203" pitchFamily="2" charset="-79"/>
                <a:ea typeface="Times New Roman" panose="02020603050405020304" pitchFamily="18" charset="0"/>
                <a:cs typeface="Aharoni" panose="02010803020104030203" pitchFamily="2" charset="-79"/>
              </a:rPr>
              <a:t>P</a:t>
            </a:r>
            <a:r>
              <a:rPr lang="en-GB" sz="3600" b="1" dirty="0">
                <a:solidFill>
                  <a:schemeClr val="accent1">
                    <a:lumMod val="20000"/>
                    <a:lumOff val="80000"/>
                  </a:schemeClr>
                </a:solidFill>
                <a:effectLst/>
                <a:latin typeface="Aharoni" panose="02010803020104030203" pitchFamily="2" charset="-79"/>
                <a:ea typeface="Times New Roman" panose="02020603050405020304" pitchFamily="18" charset="0"/>
                <a:cs typeface="Aharoni" panose="02010803020104030203" pitchFamily="2" charset="-79"/>
              </a:rPr>
              <a:t>roducers, like Directors, Producers, Script-Writers, Make-up Artistes, Costumiers, fantastic Set-Designers and Special Effect specialists. </a:t>
            </a:r>
            <a:endParaRPr lang="en-GB" sz="3600" b="1" dirty="0">
              <a:solidFill>
                <a:schemeClr val="accent1">
                  <a:lumMod val="20000"/>
                  <a:lumOff val="80000"/>
                </a:schemeClr>
              </a:solidFill>
              <a:effectLst/>
              <a:latin typeface="Aharoni" panose="02010803020104030203" pitchFamily="2" charset="-79"/>
              <a:ea typeface="Calibri" panose="020F0502020204030204" pitchFamily="34" charset="0"/>
              <a:cs typeface="Aharoni" panose="02010803020104030203" pitchFamily="2" charset="-79"/>
            </a:endParaRPr>
          </a:p>
          <a:p>
            <a:endParaRPr lang="en-GB" dirty="0"/>
          </a:p>
        </p:txBody>
      </p:sp>
    </p:spTree>
    <p:extLst>
      <p:ext uri="{BB962C8B-B14F-4D97-AF65-F5344CB8AC3E}">
        <p14:creationId xmlns:p14="http://schemas.microsoft.com/office/powerpoint/2010/main" val="58951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3D1040-0C82-4975-B003-E1E20380B188}"/>
              </a:ext>
            </a:extLst>
          </p:cNvPr>
          <p:cNvSpPr>
            <a:spLocks noGrp="1"/>
          </p:cNvSpPr>
          <p:nvPr>
            <p:ph idx="1"/>
          </p:nvPr>
        </p:nvSpPr>
        <p:spPr>
          <a:xfrm>
            <a:off x="840619" y="1137332"/>
            <a:ext cx="8596668" cy="4817154"/>
          </a:xfrm>
        </p:spPr>
        <p:txBody>
          <a:bodyPr>
            <a:normAutofit/>
          </a:bodyPr>
          <a:lstStyle/>
          <a:p>
            <a:r>
              <a:rPr lang="en-GB" sz="3600" b="1" dirty="0">
                <a:solidFill>
                  <a:schemeClr val="accent1">
                    <a:lumMod val="20000"/>
                    <a:lumOff val="80000"/>
                  </a:schemeClr>
                </a:solidFill>
                <a:effectLst/>
                <a:latin typeface="UICTFontTextStyleBody"/>
                <a:ea typeface="Times New Roman" panose="02020603050405020304" pitchFamily="18" charset="0"/>
                <a:cs typeface="Helvetica" panose="020B0604020202020204" pitchFamily="34" charset="0"/>
              </a:rPr>
              <a:t>* It is interesting to know that many movies made by production outfit like Mount Zion Film Productions, are been translated to some other AFRICAN languages: like Lingala, Portuguese creole, French, and Swahili, Hausa, etc. by African indigenous missionaries, to aid their mission works. </a:t>
            </a:r>
            <a:endParaRPr lang="en-GB" sz="3600" b="1"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024089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48210-A608-4FA5-8F0E-3EFFF8814C66}"/>
              </a:ext>
            </a:extLst>
          </p:cNvPr>
          <p:cNvSpPr>
            <a:spLocks noGrp="1"/>
          </p:cNvSpPr>
          <p:nvPr>
            <p:ph idx="1"/>
          </p:nvPr>
        </p:nvSpPr>
        <p:spPr>
          <a:xfrm>
            <a:off x="677334" y="674915"/>
            <a:ext cx="5854095" cy="5366448"/>
          </a:xfrm>
        </p:spPr>
        <p:txBody>
          <a:bodyPr>
            <a:normAutofit fontScale="92500" lnSpcReduction="10000"/>
          </a:bodyPr>
          <a:lstStyle/>
          <a:p>
            <a:pPr marL="457200">
              <a:lnSpc>
                <a:spcPct val="107000"/>
              </a:lnSpc>
              <a:spcAft>
                <a:spcPts val="800"/>
              </a:spcAft>
            </a:pPr>
            <a:r>
              <a:rPr lang="en-GB" sz="3600" b="1" dirty="0">
                <a:solidFill>
                  <a:schemeClr val="accent1">
                    <a:lumMod val="20000"/>
                    <a:lumOff val="80000"/>
                  </a:schemeClr>
                </a:solidFill>
                <a:effectLst/>
                <a:latin typeface="UICTFontTextStyleBody"/>
                <a:ea typeface="Times New Roman" panose="02020603050405020304" pitchFamily="18" charset="0"/>
                <a:cs typeface="Helvetica" panose="020B0604020202020204" pitchFamily="34" charset="0"/>
              </a:rPr>
              <a:t>* The Mount Zion Film Productions have had a lot of joint movie production with many foreign based churches and organisations, after holding training with them. </a:t>
            </a:r>
            <a:endParaRPr lang="en-GB" sz="3600" b="1"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3600" b="1" dirty="0">
                <a:solidFill>
                  <a:schemeClr val="accent1">
                    <a:lumMod val="20000"/>
                    <a:lumOff val="80000"/>
                  </a:schemeClr>
                </a:solidFill>
                <a:effectLst/>
                <a:latin typeface="UICTFontTextStyleBody"/>
                <a:ea typeface="Times New Roman" panose="02020603050405020304" pitchFamily="18" charset="0"/>
                <a:cs typeface="Helvetica" panose="020B0604020202020204" pitchFamily="34" charset="0"/>
              </a:rPr>
              <a:t>* We have had Joint Movie productions in countries like: Canada, Spain, UK, Australia, United States, India, etc. </a:t>
            </a:r>
            <a:endParaRPr lang="en-GB" sz="3600" b="1"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C6F0BD32-5FDF-443C-AF2A-E1FB0BA3A1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68142" y="272144"/>
            <a:ext cx="4136571" cy="3480435"/>
          </a:xfrm>
          <a:prstGeom prst="rect">
            <a:avLst/>
          </a:prstGeom>
          <a:noFill/>
          <a:ln>
            <a:noFill/>
          </a:ln>
        </p:spPr>
      </p:pic>
      <p:pic>
        <p:nvPicPr>
          <p:cNvPr id="6" name="Picture 5">
            <a:extLst>
              <a:ext uri="{FF2B5EF4-FFF2-40B4-BE49-F238E27FC236}">
                <a16:creationId xmlns:a16="http://schemas.microsoft.com/office/drawing/2014/main" id="{CAF6FC64-472D-4BAC-9C56-B846B4A7912E}"/>
              </a:ext>
            </a:extLst>
          </p:cNvPr>
          <p:cNvPicPr>
            <a:picLocks noChangeAspect="1"/>
          </p:cNvPicPr>
          <p:nvPr/>
        </p:nvPicPr>
        <p:blipFill>
          <a:blip r:embed="rId3"/>
          <a:stretch>
            <a:fillRect/>
          </a:stretch>
        </p:blipFill>
        <p:spPr>
          <a:xfrm>
            <a:off x="6542317" y="3865280"/>
            <a:ext cx="4000847" cy="2720576"/>
          </a:xfrm>
          <a:prstGeom prst="rect">
            <a:avLst/>
          </a:prstGeom>
        </p:spPr>
      </p:pic>
    </p:spTree>
    <p:extLst>
      <p:ext uri="{BB962C8B-B14F-4D97-AF65-F5344CB8AC3E}">
        <p14:creationId xmlns:p14="http://schemas.microsoft.com/office/powerpoint/2010/main" val="274447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2BFE82DD-2BD2-4090-AB25-371DEEFB6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CB73BFA1-FC61-425A-84A1-4761C156C4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FD1D45B-3A4F-4DAC-A585-3235AE1263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id="{4136EFF2-D71E-4DC8-86E2-364203BE5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a:extLst>
                <a:ext uri="{FF2B5EF4-FFF2-40B4-BE49-F238E27FC236}">
                  <a16:creationId xmlns:a16="http://schemas.microsoft.com/office/drawing/2014/main" id="{9358896D-DBC1-4EA4-88A0-A826BED4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5D23D5D6-DC69-43D4-98FB-57CF19784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7">
              <a:extLst>
                <a:ext uri="{FF2B5EF4-FFF2-40B4-BE49-F238E27FC236}">
                  <a16:creationId xmlns:a16="http://schemas.microsoft.com/office/drawing/2014/main" id="{8D5D5058-317F-40AB-9EB3-40C2D5FD6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8">
              <a:extLst>
                <a:ext uri="{FF2B5EF4-FFF2-40B4-BE49-F238E27FC236}">
                  <a16:creationId xmlns:a16="http://schemas.microsoft.com/office/drawing/2014/main" id="{7E3EF343-E091-452A-99B0-1A096E896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9">
              <a:extLst>
                <a:ext uri="{FF2B5EF4-FFF2-40B4-BE49-F238E27FC236}">
                  <a16:creationId xmlns:a16="http://schemas.microsoft.com/office/drawing/2014/main" id="{EE99F000-CFF8-47D6-8A67-0DEADA7ED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98B6774B-A958-4387-BEE0-9E4161312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DA31937E-FB68-447A-BAF9-27031187D9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0D3788E-0158-446E-A829-C1EB41739A8A}"/>
              </a:ext>
            </a:extLst>
          </p:cNvPr>
          <p:cNvSpPr>
            <a:spLocks noGrp="1"/>
          </p:cNvSpPr>
          <p:nvPr>
            <p:ph type="title"/>
          </p:nvPr>
        </p:nvSpPr>
        <p:spPr>
          <a:xfrm>
            <a:off x="5394960" y="1244783"/>
            <a:ext cx="4510839" cy="3176587"/>
          </a:xfrm>
        </p:spPr>
        <p:txBody>
          <a:bodyPr vert="horz" lIns="91440" tIns="45720" rIns="91440" bIns="45720" rtlCol="0" anchor="b">
            <a:noAutofit/>
          </a:bodyPr>
          <a:lstStyle/>
          <a:p>
            <a:pPr algn="r">
              <a:lnSpc>
                <a:spcPct val="90000"/>
              </a:lnSpc>
            </a:pPr>
            <a:r>
              <a:rPr lang="en-US" sz="4800" dirty="0">
                <a:latin typeface="Aharoni" panose="02010803020104030203" pitchFamily="2" charset="-79"/>
                <a:cs typeface="Aharoni" panose="02010803020104030203" pitchFamily="2" charset="-79"/>
              </a:rPr>
              <a:t>THE FUTURE OF FAITH BASED FILMS IN NIGERIA</a:t>
            </a:r>
          </a:p>
        </p:txBody>
      </p:sp>
      <p:pic>
        <p:nvPicPr>
          <p:cNvPr id="4" name="Picture 3" descr="Graphical user interface&#10;&#10;Description automatically generated">
            <a:extLst>
              <a:ext uri="{FF2B5EF4-FFF2-40B4-BE49-F238E27FC236}">
                <a16:creationId xmlns:a16="http://schemas.microsoft.com/office/drawing/2014/main" id="{308E8145-9513-43A2-92FE-DAC1DF239426}"/>
              </a:ext>
            </a:extLst>
          </p:cNvPr>
          <p:cNvPicPr>
            <a:picLocks noChangeAspect="1"/>
          </p:cNvPicPr>
          <p:nvPr/>
        </p:nvPicPr>
        <p:blipFill rotWithShape="1">
          <a:blip r:embed="rId2"/>
          <a:srcRect l="7001" r="7005" b="2"/>
          <a:stretch/>
        </p:blipFill>
        <p:spPr>
          <a:xfrm>
            <a:off x="332680" y="-1"/>
            <a:ext cx="5062280" cy="3429000"/>
          </a:xfrm>
          <a:custGeom>
            <a:avLst/>
            <a:gdLst/>
            <a:ahLst/>
            <a:cxnLst/>
            <a:rect l="l" t="t" r="r" b="b"/>
            <a:pathLst>
              <a:path w="5062280" h="3429000">
                <a:moveTo>
                  <a:pt x="509916" y="0"/>
                </a:moveTo>
                <a:lnTo>
                  <a:pt x="5062280" y="0"/>
                </a:lnTo>
                <a:lnTo>
                  <a:pt x="5062280" y="21851"/>
                </a:lnTo>
                <a:lnTo>
                  <a:pt x="4549416" y="3429000"/>
                </a:lnTo>
                <a:lnTo>
                  <a:pt x="0" y="3429000"/>
                </a:lnTo>
                <a:close/>
              </a:path>
            </a:pathLst>
          </a:custGeom>
        </p:spPr>
      </p:pic>
      <p:pic>
        <p:nvPicPr>
          <p:cNvPr id="6" name="Picture 5" descr="Website&#10;&#10;Description automatically generated">
            <a:extLst>
              <a:ext uri="{FF2B5EF4-FFF2-40B4-BE49-F238E27FC236}">
                <a16:creationId xmlns:a16="http://schemas.microsoft.com/office/drawing/2014/main" id="{DBD2102F-E68C-438F-B18D-F648ABB161D8}"/>
              </a:ext>
            </a:extLst>
          </p:cNvPr>
          <p:cNvPicPr>
            <a:picLocks noChangeAspect="1"/>
          </p:cNvPicPr>
          <p:nvPr/>
        </p:nvPicPr>
        <p:blipFill rotWithShape="1">
          <a:blip r:embed="rId3"/>
          <a:srcRect t="29354" r="2" b="411"/>
          <a:stretch/>
        </p:blipFill>
        <p:spPr>
          <a:xfrm>
            <a:off x="20" y="3428999"/>
            <a:ext cx="4882076" cy="3429001"/>
          </a:xfrm>
          <a:custGeom>
            <a:avLst/>
            <a:gdLst/>
            <a:ahLst/>
            <a:cxnLst/>
            <a:rect l="l" t="t" r="r" b="b"/>
            <a:pathLst>
              <a:path w="4882096" h="3429001">
                <a:moveTo>
                  <a:pt x="332680" y="0"/>
                </a:moveTo>
                <a:lnTo>
                  <a:pt x="4882096" y="0"/>
                </a:lnTo>
                <a:lnTo>
                  <a:pt x="4365943" y="3429001"/>
                </a:lnTo>
                <a:lnTo>
                  <a:pt x="0" y="3429001"/>
                </a:lnTo>
                <a:lnTo>
                  <a:pt x="0" y="2237155"/>
                </a:lnTo>
                <a:close/>
              </a:path>
            </a:pathLst>
          </a:custGeom>
        </p:spPr>
      </p:pic>
      <p:cxnSp>
        <p:nvCxnSpPr>
          <p:cNvPr id="65" name="Straight Connector 64">
            <a:extLst>
              <a:ext uri="{FF2B5EF4-FFF2-40B4-BE49-F238E27FC236}">
                <a16:creationId xmlns:a16="http://schemas.microsoft.com/office/drawing/2014/main" id="{C3D8A61F-2418-4850-A6EE-EB06603668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33493"/>
            <a:ext cx="45494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636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EEA9D-3E09-4FC9-8406-2AC64C55BB20}"/>
              </a:ext>
            </a:extLst>
          </p:cNvPr>
          <p:cNvSpPr>
            <a:spLocks noGrp="1"/>
          </p:cNvSpPr>
          <p:nvPr>
            <p:ph type="title"/>
          </p:nvPr>
        </p:nvSpPr>
        <p:spPr>
          <a:xfrm>
            <a:off x="5671563" y="234461"/>
            <a:ext cx="3737268" cy="1320800"/>
          </a:xfrm>
        </p:spPr>
        <p:txBody>
          <a:bodyPr>
            <a:normAutofit/>
          </a:bodyPr>
          <a:lstStyle/>
          <a:p>
            <a:pPr>
              <a:lnSpc>
                <a:spcPct val="90000"/>
              </a:lnSpc>
            </a:pPr>
            <a:r>
              <a:rPr lang="en-GB" sz="2800" b="1" dirty="0">
                <a:latin typeface="Amasis MT Pro Black" panose="02040A04050005020304" pitchFamily="18" charset="0"/>
              </a:rPr>
              <a:t>ABEJOYE </a:t>
            </a:r>
            <a:br>
              <a:rPr lang="en-GB" sz="2800" b="1" dirty="0">
                <a:latin typeface="Amasis MT Pro Black" panose="02040A04050005020304" pitchFamily="18" charset="0"/>
              </a:rPr>
            </a:br>
            <a:r>
              <a:rPr lang="en-GB" sz="2800" b="1" dirty="0"/>
              <a:t>– The Kingmaker (2017) </a:t>
            </a:r>
          </a:p>
        </p:txBody>
      </p:sp>
      <p:sp>
        <p:nvSpPr>
          <p:cNvPr id="3" name="Content Placeholder 2">
            <a:extLst>
              <a:ext uri="{FF2B5EF4-FFF2-40B4-BE49-F238E27FC236}">
                <a16:creationId xmlns:a16="http://schemas.microsoft.com/office/drawing/2014/main" id="{8AC42B97-F72A-455F-9182-0102494F5221}"/>
              </a:ext>
            </a:extLst>
          </p:cNvPr>
          <p:cNvSpPr>
            <a:spLocks noGrp="1"/>
          </p:cNvSpPr>
          <p:nvPr>
            <p:ph idx="1"/>
          </p:nvPr>
        </p:nvSpPr>
        <p:spPr>
          <a:xfrm>
            <a:off x="5209562" y="1555261"/>
            <a:ext cx="5394939" cy="4880708"/>
          </a:xfrm>
        </p:spPr>
        <p:txBody>
          <a:bodyPr>
            <a:normAutofit fontScale="92500" lnSpcReduction="20000"/>
          </a:bodyPr>
          <a:lstStyle/>
          <a:p>
            <a:pPr marL="457200">
              <a:lnSpc>
                <a:spcPct val="90000"/>
              </a:lnSpc>
              <a:spcAft>
                <a:spcPts val="800"/>
              </a:spcAft>
            </a:pPr>
            <a:r>
              <a:rPr lang="en-GB" sz="2800" b="1" dirty="0">
                <a:effectLst/>
                <a:latin typeface="Aharoni" panose="02010803020104030203" pitchFamily="2" charset="-79"/>
                <a:ea typeface="Times New Roman" panose="02020603050405020304" pitchFamily="18" charset="0"/>
                <a:cs typeface="Aharoni" panose="02010803020104030203" pitchFamily="2" charset="-79"/>
              </a:rPr>
              <a:t>A good Example of a good Faith-Based movie that could break up the Box Office is ABEJOYE-the Kingmaker, which was premiered in more than</a:t>
            </a:r>
            <a:r>
              <a:rPr lang="en-GB" sz="2800" b="1" dirty="0">
                <a:effectLst/>
                <a:latin typeface="Amasis MT Pro Black" panose="02040A04050005020304" pitchFamily="18" charset="0"/>
                <a:ea typeface="Times New Roman" panose="02020603050405020304" pitchFamily="18" charset="0"/>
                <a:cs typeface="Aharoni" panose="02010803020104030203" pitchFamily="2" charset="-79"/>
              </a:rPr>
              <a:t> 360 </a:t>
            </a:r>
            <a:r>
              <a:rPr lang="en-GB" sz="2800" b="1" dirty="0">
                <a:effectLst/>
                <a:latin typeface="Aharoni" panose="02010803020104030203" pitchFamily="2" charset="-79"/>
                <a:ea typeface="Times New Roman" panose="02020603050405020304" pitchFamily="18" charset="0"/>
                <a:cs typeface="Aharoni" panose="02010803020104030203" pitchFamily="2" charset="-79"/>
              </a:rPr>
              <a:t>VENUES in Nigeria, USA, Belgium, Spain, Canada, Australia, Tasmania, </a:t>
            </a:r>
            <a:r>
              <a:rPr lang="en-GB" sz="2800" b="1" dirty="0" err="1">
                <a:effectLst/>
                <a:latin typeface="Aharoni" panose="02010803020104030203" pitchFamily="2" charset="-79"/>
                <a:ea typeface="Times New Roman" panose="02020603050405020304" pitchFamily="18" charset="0"/>
                <a:cs typeface="Aharoni" panose="02010803020104030203" pitchFamily="2" charset="-79"/>
              </a:rPr>
              <a:t>Cameroom</a:t>
            </a:r>
            <a:r>
              <a:rPr lang="en-GB" sz="2800" b="1" dirty="0">
                <a:effectLst/>
                <a:latin typeface="Aharoni" panose="02010803020104030203" pitchFamily="2" charset="-79"/>
                <a:ea typeface="Times New Roman" panose="02020603050405020304" pitchFamily="18" charset="0"/>
                <a:cs typeface="Aharoni" panose="02010803020104030203" pitchFamily="2" charset="-79"/>
              </a:rPr>
              <a:t>, UK. </a:t>
            </a:r>
            <a:endParaRPr lang="en-GB" sz="2800" b="1" dirty="0">
              <a:effectLst/>
              <a:latin typeface="Aharoni" panose="02010803020104030203" pitchFamily="2" charset="-79"/>
              <a:ea typeface="Calibri" panose="020F0502020204030204" pitchFamily="34" charset="0"/>
              <a:cs typeface="Aharoni" panose="02010803020104030203" pitchFamily="2" charset="-79"/>
            </a:endParaRPr>
          </a:p>
          <a:p>
            <a:pPr marL="457200">
              <a:lnSpc>
                <a:spcPct val="90000"/>
              </a:lnSpc>
              <a:spcAft>
                <a:spcPts val="800"/>
              </a:spcAft>
            </a:pPr>
            <a:r>
              <a:rPr lang="en-GB" sz="2800" b="1" dirty="0">
                <a:latin typeface="Aharoni" panose="02010803020104030203" pitchFamily="2" charset="-79"/>
                <a:ea typeface="Times New Roman" panose="02020603050405020304" pitchFamily="18" charset="0"/>
                <a:cs typeface="Aharoni" panose="02010803020104030203" pitchFamily="2" charset="-79"/>
              </a:rPr>
              <a:t>We are not sure if </a:t>
            </a:r>
            <a:r>
              <a:rPr lang="en-GB" sz="2800" b="1" dirty="0">
                <a:effectLst/>
                <a:latin typeface="Aharoni" panose="02010803020104030203" pitchFamily="2" charset="-79"/>
                <a:ea typeface="Times New Roman" panose="02020603050405020304" pitchFamily="18" charset="0"/>
                <a:cs typeface="Aharoni" panose="02010803020104030203" pitchFamily="2" charset="-79"/>
              </a:rPr>
              <a:t>Cinema could take the audience of the Movie. </a:t>
            </a:r>
            <a:r>
              <a:rPr lang="en-GB" sz="2800" b="1" dirty="0">
                <a:latin typeface="Aharoni" panose="02010803020104030203" pitchFamily="2" charset="-79"/>
                <a:ea typeface="Times New Roman" panose="02020603050405020304" pitchFamily="18" charset="0"/>
                <a:cs typeface="Aharoni" panose="02010803020104030203" pitchFamily="2" charset="-79"/>
              </a:rPr>
              <a:t>Neither are we sure a</a:t>
            </a:r>
            <a:r>
              <a:rPr lang="en-GB" sz="2800" b="1" dirty="0">
                <a:effectLst/>
                <a:latin typeface="Aharoni" panose="02010803020104030203" pitchFamily="2" charset="-79"/>
                <a:ea typeface="Times New Roman" panose="02020603050405020304" pitchFamily="18" charset="0"/>
                <a:cs typeface="Aharoni" panose="02010803020104030203" pitchFamily="2" charset="-79"/>
              </a:rPr>
              <a:t> Cinema could accommodate the Duration of the movie </a:t>
            </a:r>
            <a:r>
              <a:rPr lang="en-GB" sz="2800" b="1" dirty="0">
                <a:effectLst/>
                <a:ea typeface="Times New Roman" panose="02020603050405020304" pitchFamily="18" charset="0"/>
                <a:cs typeface="Aharoni" panose="02010803020104030203" pitchFamily="2" charset="-79"/>
              </a:rPr>
              <a:t>(2hrs 48mins)</a:t>
            </a:r>
            <a:endParaRPr lang="en-GB" sz="2800" b="1" dirty="0">
              <a:effectLst/>
              <a:ea typeface="Calibri" panose="020F0502020204030204" pitchFamily="34" charset="0"/>
              <a:cs typeface="Aharoni" panose="02010803020104030203" pitchFamily="2" charset="-79"/>
            </a:endParaRPr>
          </a:p>
          <a:p>
            <a:pPr>
              <a:lnSpc>
                <a:spcPct val="90000"/>
              </a:lnSpc>
            </a:pPr>
            <a:endParaRPr lang="en-GB" dirty="0"/>
          </a:p>
        </p:txBody>
      </p:sp>
      <p:pic>
        <p:nvPicPr>
          <p:cNvPr id="1026" name="Picture 2" descr="ABEJOYE SEASON 1 (PART 1 &amp;amp;2 ) | Flashgist">
            <a:extLst>
              <a:ext uri="{FF2B5EF4-FFF2-40B4-BE49-F238E27FC236}">
                <a16:creationId xmlns:a16="http://schemas.microsoft.com/office/drawing/2014/main" id="{32C9CF45-6C87-4947-A151-A547746FA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4" r="18890"/>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638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C6401-027A-4A67-BE62-7B56553F3A4F}"/>
              </a:ext>
            </a:extLst>
          </p:cNvPr>
          <p:cNvSpPr>
            <a:spLocks noGrp="1"/>
          </p:cNvSpPr>
          <p:nvPr>
            <p:ph idx="1"/>
          </p:nvPr>
        </p:nvSpPr>
        <p:spPr>
          <a:xfrm>
            <a:off x="677334" y="587829"/>
            <a:ext cx="8596668" cy="5453533"/>
          </a:xfrm>
        </p:spPr>
        <p:txBody>
          <a:bodyPr>
            <a:normAutofit/>
          </a:bodyPr>
          <a:lstStyle/>
          <a:p>
            <a:pPr marL="457200" algn="ctr">
              <a:lnSpc>
                <a:spcPct val="107000"/>
              </a:lnSpc>
              <a:spcAft>
                <a:spcPts val="800"/>
              </a:spcAft>
            </a:pPr>
            <a:r>
              <a:rPr lang="en-GB" sz="3200" b="1" i="0" dirty="0">
                <a:solidFill>
                  <a:srgbClr val="66FFFF"/>
                </a:solidFill>
                <a:effectLst/>
                <a:latin typeface="Calibri" panose="020F0502020204030204" pitchFamily="34" charset="0"/>
                <a:ea typeface="Calibri" panose="020F0502020204030204" pitchFamily="34" charset="0"/>
                <a:cs typeface="Times New Roman" panose="02020603050405020304" pitchFamily="18" charset="0"/>
              </a:rPr>
              <a:t>ABEJOYE – MOVIE SERIAL</a:t>
            </a:r>
            <a:endParaRPr lang="en-GB" sz="3200" dirty="0">
              <a:solidFill>
                <a:srgbClr val="66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i="0" dirty="0">
                <a:solidFill>
                  <a:schemeClr val="accent2">
                    <a:lumMod val="20000"/>
                    <a:lumOff val="80000"/>
                  </a:schemeClr>
                </a:solidFill>
                <a:effectLst/>
                <a:latin typeface="+mj-lt"/>
                <a:ea typeface="Calibri" panose="020F0502020204030204" pitchFamily="34" charset="0"/>
                <a:cs typeface="Aharoni" panose="02010803020104030203" pitchFamily="2" charset="-79"/>
              </a:rPr>
              <a:t>The highly celebrated Movie-Serial, </a:t>
            </a:r>
            <a:r>
              <a:rPr lang="en-GB" sz="2800" b="1" dirty="0">
                <a:solidFill>
                  <a:schemeClr val="accent2">
                    <a:lumMod val="20000"/>
                    <a:lumOff val="80000"/>
                  </a:schemeClr>
                </a:solidFill>
                <a:latin typeface="+mj-lt"/>
                <a:ea typeface="Calibri" panose="020F0502020204030204" pitchFamily="34" charset="0"/>
                <a:cs typeface="Aharoni" panose="02010803020104030203" pitchFamily="2" charset="-79"/>
              </a:rPr>
              <a:t>of the Mount Zion Film Productions, </a:t>
            </a:r>
            <a:r>
              <a:rPr lang="en-GB" sz="2800" b="1" i="0" dirty="0">
                <a:solidFill>
                  <a:schemeClr val="accent2">
                    <a:lumMod val="20000"/>
                    <a:lumOff val="80000"/>
                  </a:schemeClr>
                </a:solidFill>
                <a:effectLst/>
                <a:latin typeface="+mj-lt"/>
                <a:ea typeface="Calibri" panose="020F0502020204030204" pitchFamily="34" charset="0"/>
                <a:cs typeface="Aharoni" panose="02010803020104030203" pitchFamily="2" charset="-79"/>
              </a:rPr>
              <a:t>are “ABEJOYE Seasons 1-4, (SHOT IN FOUR YEARS) since the first serial was released in 2017, the Movies have been Premiered in more than 550 Venues in Nigeria, Cameroon, UK, USA, Canada, South Africa, Belgium, Spain, Germany, India, Finland, Scotland, Kuwait and  some other countries in Europe, Africa,  Australia and Tasmania Island. </a:t>
            </a:r>
            <a:endParaRPr lang="en-GB" sz="2800" b="1" dirty="0">
              <a:solidFill>
                <a:schemeClr val="accent2">
                  <a:lumMod val="20000"/>
                  <a:lumOff val="80000"/>
                </a:schemeClr>
              </a:solidFill>
              <a:effectLst/>
              <a:latin typeface="+mj-lt"/>
              <a:ea typeface="Calibri" panose="020F0502020204030204" pitchFamily="34" charset="0"/>
              <a:cs typeface="Aharoni" panose="02010803020104030203" pitchFamily="2" charset="-79"/>
            </a:endParaRPr>
          </a:p>
          <a:p>
            <a:endParaRPr lang="en-GB" dirty="0"/>
          </a:p>
        </p:txBody>
      </p:sp>
    </p:spTree>
    <p:extLst>
      <p:ext uri="{BB962C8B-B14F-4D97-AF65-F5344CB8AC3E}">
        <p14:creationId xmlns:p14="http://schemas.microsoft.com/office/powerpoint/2010/main" val="976646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5F823B7-90EF-413D-A1D9-064EDD745A7E}"/>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21051"/>
          <a:stretch/>
        </p:blipFill>
        <p:spPr bwMode="auto">
          <a:xfrm>
            <a:off x="1607589" y="2405742"/>
            <a:ext cx="5493394" cy="3978587"/>
          </a:xfrm>
          <a:prstGeom prst="rect">
            <a:avLst/>
          </a:prstGeom>
          <a:ln>
            <a:noFill/>
          </a:ln>
          <a:extLst>
            <a:ext uri="{53640926-AAD7-44D8-BBD7-CCE9431645EC}">
              <a14:shadowObscured xmlns:a14="http://schemas.microsoft.com/office/drawing/2010/main"/>
            </a:ext>
          </a:extLst>
        </p:spPr>
      </p:pic>
      <p:pic>
        <p:nvPicPr>
          <p:cNvPr id="5" name="Picture 4" descr="Website&#10;&#10;Description automatically generated">
            <a:extLst>
              <a:ext uri="{FF2B5EF4-FFF2-40B4-BE49-F238E27FC236}">
                <a16:creationId xmlns:a16="http://schemas.microsoft.com/office/drawing/2014/main" id="{487BBD3D-1D23-47D4-B383-358C17AD870A}"/>
              </a:ext>
            </a:extLst>
          </p:cNvPr>
          <p:cNvPicPr/>
          <p:nvPr/>
        </p:nvPicPr>
        <p:blipFill>
          <a:blip r:embed="rId3">
            <a:extLst>
              <a:ext uri="{28A0092B-C50C-407E-A947-70E740481C1C}">
                <a14:useLocalDpi xmlns:a14="http://schemas.microsoft.com/office/drawing/2010/main" val="0"/>
              </a:ext>
            </a:extLst>
          </a:blip>
          <a:stretch>
            <a:fillRect/>
          </a:stretch>
        </p:blipFill>
        <p:spPr>
          <a:xfrm>
            <a:off x="1382486" y="195806"/>
            <a:ext cx="5943600" cy="2025015"/>
          </a:xfrm>
          <a:prstGeom prst="rect">
            <a:avLst/>
          </a:prstGeom>
        </p:spPr>
      </p:pic>
    </p:spTree>
    <p:extLst>
      <p:ext uri="{BB962C8B-B14F-4D97-AF65-F5344CB8AC3E}">
        <p14:creationId xmlns:p14="http://schemas.microsoft.com/office/powerpoint/2010/main" val="313082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27BD-DD85-479B-87F3-E17311745148}"/>
              </a:ext>
            </a:extLst>
          </p:cNvPr>
          <p:cNvSpPr>
            <a:spLocks noGrp="1"/>
          </p:cNvSpPr>
          <p:nvPr>
            <p:ph type="title"/>
          </p:nvPr>
        </p:nvSpPr>
        <p:spPr>
          <a:xfrm>
            <a:off x="3857168" y="237624"/>
            <a:ext cx="6212953" cy="832338"/>
          </a:xfrm>
        </p:spPr>
        <p:txBody>
          <a:bodyPr>
            <a:normAutofit/>
          </a:bodyPr>
          <a:lstStyle/>
          <a:p>
            <a:r>
              <a:rPr lang="en-GB" dirty="0"/>
              <a:t>“</a:t>
            </a:r>
            <a:r>
              <a:rPr lang="en-GB" b="1" dirty="0">
                <a:latin typeface="Aharoni" panose="02010803020104030203" pitchFamily="2" charset="-79"/>
                <a:cs typeface="Aharoni" panose="02010803020104030203" pitchFamily="2" charset="-79"/>
              </a:rPr>
              <a:t>THE TRAIN- Movie” (2020) </a:t>
            </a:r>
          </a:p>
        </p:txBody>
      </p:sp>
      <p:pic>
        <p:nvPicPr>
          <p:cNvPr id="7" name="Picture 6" descr="A picture containing text, sign&#10;&#10;Description automatically generated">
            <a:extLst>
              <a:ext uri="{FF2B5EF4-FFF2-40B4-BE49-F238E27FC236}">
                <a16:creationId xmlns:a16="http://schemas.microsoft.com/office/drawing/2014/main" id="{5E6025C6-01D0-414B-849F-057F83805FD0}"/>
              </a:ext>
            </a:extLst>
          </p:cNvPr>
          <p:cNvPicPr>
            <a:picLocks noChangeAspect="1"/>
          </p:cNvPicPr>
          <p:nvPr/>
        </p:nvPicPr>
        <p:blipFill>
          <a:blip r:embed="rId2"/>
          <a:stretch>
            <a:fillRect/>
          </a:stretch>
        </p:blipFill>
        <p:spPr>
          <a:xfrm>
            <a:off x="726831" y="237624"/>
            <a:ext cx="2826639" cy="2973723"/>
          </a:xfrm>
          <a:prstGeom prst="rect">
            <a:avLst/>
          </a:prstGeom>
        </p:spPr>
      </p:pic>
      <p:sp>
        <p:nvSpPr>
          <p:cNvPr id="3" name="Content Placeholder 2">
            <a:extLst>
              <a:ext uri="{FF2B5EF4-FFF2-40B4-BE49-F238E27FC236}">
                <a16:creationId xmlns:a16="http://schemas.microsoft.com/office/drawing/2014/main" id="{EB2848AC-0558-4993-A1B3-753FE36933E0}"/>
              </a:ext>
            </a:extLst>
          </p:cNvPr>
          <p:cNvSpPr>
            <a:spLocks noGrp="1"/>
          </p:cNvSpPr>
          <p:nvPr>
            <p:ph idx="1"/>
          </p:nvPr>
        </p:nvSpPr>
        <p:spPr>
          <a:xfrm>
            <a:off x="4056462" y="949569"/>
            <a:ext cx="6459138" cy="5091793"/>
          </a:xfrm>
        </p:spPr>
        <p:txBody>
          <a:bodyPr>
            <a:normAutofit lnSpcReduction="10000"/>
          </a:bodyPr>
          <a:lstStyle/>
          <a:p>
            <a:r>
              <a:rPr lang="en-GB" sz="3200" b="1" dirty="0">
                <a:effectLst/>
                <a:latin typeface="UICTFontTextStyleBody"/>
                <a:ea typeface="Times New Roman" panose="02020603050405020304" pitchFamily="18" charset="0"/>
                <a:cs typeface="Helvetica" panose="020B0604020202020204" pitchFamily="34" charset="0"/>
              </a:rPr>
              <a:t>One of the Most Celebrated Nigerian Faith-Based movie is “THE TRAIN- The Journey of Faith” the Biopic Movie of the life of Mike Bamiloye, Written and Produced by Damilola Mike-Bamiloye, which hit </a:t>
            </a:r>
            <a:r>
              <a:rPr lang="en-GB" sz="3600" b="1" dirty="0">
                <a:solidFill>
                  <a:schemeClr val="accent2">
                    <a:lumMod val="60000"/>
                    <a:lumOff val="40000"/>
                  </a:schemeClr>
                </a:solidFill>
                <a:effectLst/>
                <a:latin typeface="Aharoni" panose="02010803020104030203" pitchFamily="2" charset="-79"/>
                <a:ea typeface="Times New Roman" panose="02020603050405020304" pitchFamily="18" charset="0"/>
                <a:cs typeface="Aharoni" panose="02010803020104030203" pitchFamily="2" charset="-79"/>
              </a:rPr>
              <a:t>ONE MILLION VIEWS</a:t>
            </a:r>
            <a:r>
              <a:rPr lang="en-GB" sz="3600" b="1" dirty="0">
                <a:solidFill>
                  <a:schemeClr val="accent2">
                    <a:lumMod val="60000"/>
                    <a:lumOff val="40000"/>
                  </a:schemeClr>
                </a:solidFill>
                <a:effectLst/>
                <a:latin typeface="UICTFontTextStyleBody"/>
                <a:ea typeface="Times New Roman" panose="02020603050405020304" pitchFamily="18" charset="0"/>
                <a:cs typeface="Helvetica" panose="020B0604020202020204" pitchFamily="34" charset="0"/>
              </a:rPr>
              <a:t> </a:t>
            </a:r>
            <a:r>
              <a:rPr lang="en-GB" sz="3200" b="1" dirty="0">
                <a:effectLst/>
                <a:latin typeface="UICTFontTextStyleBody"/>
                <a:ea typeface="Times New Roman" panose="02020603050405020304" pitchFamily="18" charset="0"/>
                <a:cs typeface="Helvetica" panose="020B0604020202020204" pitchFamily="34" charset="0"/>
              </a:rPr>
              <a:t>within 15 Days of its Release on YouTube and remained </a:t>
            </a:r>
            <a:r>
              <a:rPr lang="en-GB" sz="3200" b="1" dirty="0">
                <a:latin typeface="UICTFontTextStyleBody"/>
                <a:ea typeface="Times New Roman" panose="02020603050405020304" pitchFamily="18" charset="0"/>
                <a:cs typeface="Helvetica" panose="020B0604020202020204" pitchFamily="34" charset="0"/>
              </a:rPr>
              <a:t>as</a:t>
            </a:r>
            <a:r>
              <a:rPr lang="en-GB" sz="3200" b="1" dirty="0">
                <a:effectLst/>
                <a:latin typeface="UICTFontTextStyleBody"/>
                <a:ea typeface="Times New Roman" panose="02020603050405020304" pitchFamily="18" charset="0"/>
                <a:cs typeface="Helvetica" panose="020B0604020202020204" pitchFamily="34" charset="0"/>
              </a:rPr>
              <a:t> Number 1 Trending Movie on YouTube for 2 straight Weeks.</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descr="A picture containing text&#10;&#10;Description automatically generated">
            <a:extLst>
              <a:ext uri="{FF2B5EF4-FFF2-40B4-BE49-F238E27FC236}">
                <a16:creationId xmlns:a16="http://schemas.microsoft.com/office/drawing/2014/main" id="{E66AD96E-9CD3-4792-96D1-6421CE0C4E94}"/>
              </a:ext>
            </a:extLst>
          </p:cNvPr>
          <p:cNvPicPr>
            <a:picLocks noChangeAspect="1"/>
          </p:cNvPicPr>
          <p:nvPr/>
        </p:nvPicPr>
        <p:blipFill>
          <a:blip r:embed="rId3"/>
          <a:stretch>
            <a:fillRect/>
          </a:stretch>
        </p:blipFill>
        <p:spPr>
          <a:xfrm>
            <a:off x="820616" y="3439021"/>
            <a:ext cx="2732854" cy="2973723"/>
          </a:xfrm>
          <a:prstGeom prst="rect">
            <a:avLst/>
          </a:prstGeom>
        </p:spPr>
      </p:pic>
    </p:spTree>
    <p:extLst>
      <p:ext uri="{BB962C8B-B14F-4D97-AF65-F5344CB8AC3E}">
        <p14:creationId xmlns:p14="http://schemas.microsoft.com/office/powerpoint/2010/main" val="22861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3C06-82E3-4455-B1CB-EED55282FC89}"/>
              </a:ext>
            </a:extLst>
          </p:cNvPr>
          <p:cNvSpPr>
            <a:spLocks noGrp="1"/>
          </p:cNvSpPr>
          <p:nvPr>
            <p:ph type="title"/>
          </p:nvPr>
        </p:nvSpPr>
        <p:spPr>
          <a:xfrm>
            <a:off x="1043353" y="206828"/>
            <a:ext cx="7620000" cy="1469572"/>
          </a:xfrm>
        </p:spPr>
        <p:txBody>
          <a:bodyPr>
            <a:normAutofit fontScale="90000"/>
          </a:bodyPr>
          <a:lstStyle/>
          <a:p>
            <a:r>
              <a:rPr lang="en-GB" dirty="0">
                <a:solidFill>
                  <a:schemeClr val="tx1"/>
                </a:solidFill>
                <a:latin typeface="Aharoni" panose="02010803020104030203" pitchFamily="2" charset="-79"/>
                <a:cs typeface="Aharoni" panose="02010803020104030203" pitchFamily="2" charset="-79"/>
              </a:rPr>
              <a:t>Presently as at NOW, in a space of One and half Years, THE TRAIN stands at </a:t>
            </a:r>
            <a:r>
              <a:rPr lang="en-GB" dirty="0">
                <a:solidFill>
                  <a:schemeClr val="tx1"/>
                </a:solidFill>
                <a:latin typeface="Amasis MT Pro Black" panose="02040A04050005020304" pitchFamily="18" charset="0"/>
                <a:cs typeface="Aharoni" panose="02010803020104030203" pitchFamily="2" charset="-79"/>
              </a:rPr>
              <a:t>2.4m</a:t>
            </a:r>
            <a:r>
              <a:rPr lang="en-GB" dirty="0">
                <a:solidFill>
                  <a:schemeClr val="tx1"/>
                </a:solidFill>
                <a:latin typeface="Aharoni" panose="02010803020104030203" pitchFamily="2" charset="-79"/>
                <a:cs typeface="Aharoni" panose="02010803020104030203" pitchFamily="2" charset="-79"/>
              </a:rPr>
              <a:t> Views </a:t>
            </a:r>
          </a:p>
        </p:txBody>
      </p:sp>
      <p:pic>
        <p:nvPicPr>
          <p:cNvPr id="4" name="Content Placeholder 4" descr="Graphical user interface&#10;&#10;Description automatically generated with medium confidence">
            <a:extLst>
              <a:ext uri="{FF2B5EF4-FFF2-40B4-BE49-F238E27FC236}">
                <a16:creationId xmlns:a16="http://schemas.microsoft.com/office/drawing/2014/main" id="{AE8BA4E3-26DE-4049-99FF-766A8E2598B5}"/>
              </a:ext>
            </a:extLst>
          </p:cNvPr>
          <p:cNvPicPr>
            <a:picLocks noGrp="1" noChangeAspect="1"/>
          </p:cNvPicPr>
          <p:nvPr>
            <p:ph idx="1"/>
          </p:nvPr>
        </p:nvPicPr>
        <p:blipFill>
          <a:blip r:embed="rId2"/>
          <a:stretch>
            <a:fillRect/>
          </a:stretch>
        </p:blipFill>
        <p:spPr>
          <a:xfrm>
            <a:off x="879231" y="1676400"/>
            <a:ext cx="7620000" cy="4818185"/>
          </a:xfrm>
        </p:spPr>
      </p:pic>
    </p:spTree>
    <p:extLst>
      <p:ext uri="{BB962C8B-B14F-4D97-AF65-F5344CB8AC3E}">
        <p14:creationId xmlns:p14="http://schemas.microsoft.com/office/powerpoint/2010/main" val="1923017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A9CB5-5A2C-4196-8522-DE0E9CE44108}"/>
              </a:ext>
            </a:extLst>
          </p:cNvPr>
          <p:cNvSpPr>
            <a:spLocks noGrp="1"/>
          </p:cNvSpPr>
          <p:nvPr>
            <p:ph type="title"/>
          </p:nvPr>
        </p:nvSpPr>
        <p:spPr>
          <a:xfrm>
            <a:off x="677334" y="609600"/>
            <a:ext cx="8596668" cy="1320800"/>
          </a:xfrm>
        </p:spPr>
        <p:txBody>
          <a:bodyPr anchor="t">
            <a:normAutofit/>
          </a:bodyPr>
          <a:lstStyle/>
          <a:p>
            <a:r>
              <a:rPr lang="en-GB" b="1"/>
              <a:t>THE LEGION – the movie</a:t>
            </a:r>
          </a:p>
        </p:txBody>
      </p:sp>
      <p:pic>
        <p:nvPicPr>
          <p:cNvPr id="5" name="Picture 4" descr="Graphical user interface, website&#10;&#10;Description automatically generated">
            <a:extLst>
              <a:ext uri="{FF2B5EF4-FFF2-40B4-BE49-F238E27FC236}">
                <a16:creationId xmlns:a16="http://schemas.microsoft.com/office/drawing/2014/main" id="{45816563-ED15-448B-8D6B-DF9940FE276A}"/>
              </a:ext>
            </a:extLst>
          </p:cNvPr>
          <p:cNvPicPr>
            <a:picLocks noChangeAspect="1"/>
          </p:cNvPicPr>
          <p:nvPr/>
        </p:nvPicPr>
        <p:blipFill rotWithShape="1">
          <a:blip r:embed="rId2"/>
          <a:srcRect t="11114" b="11585"/>
          <a:stretch/>
        </p:blipFill>
        <p:spPr>
          <a:xfrm>
            <a:off x="677334" y="1371599"/>
            <a:ext cx="5559343" cy="4669763"/>
          </a:xfrm>
          <a:prstGeom prst="rect">
            <a:avLst/>
          </a:prstGeom>
        </p:spPr>
      </p:pic>
      <p:sp>
        <p:nvSpPr>
          <p:cNvPr id="3" name="Content Placeholder 2">
            <a:extLst>
              <a:ext uri="{FF2B5EF4-FFF2-40B4-BE49-F238E27FC236}">
                <a16:creationId xmlns:a16="http://schemas.microsoft.com/office/drawing/2014/main" id="{DD726B29-9FD3-4C21-865A-01305F1713F6}"/>
              </a:ext>
            </a:extLst>
          </p:cNvPr>
          <p:cNvSpPr>
            <a:spLocks noGrp="1"/>
          </p:cNvSpPr>
          <p:nvPr>
            <p:ph idx="1"/>
          </p:nvPr>
        </p:nvSpPr>
        <p:spPr>
          <a:xfrm>
            <a:off x="6416039" y="1500555"/>
            <a:ext cx="4580207" cy="4540808"/>
          </a:xfrm>
        </p:spPr>
        <p:txBody>
          <a:bodyPr>
            <a:normAutofit/>
          </a:bodyPr>
          <a:lstStyle/>
          <a:p>
            <a:r>
              <a:rPr lang="en-GB" sz="4000" b="1" dirty="0">
                <a:effectLst/>
                <a:latin typeface="UICTFontTextStyleBody"/>
                <a:ea typeface="Times New Roman" panose="02020603050405020304" pitchFamily="18" charset="0"/>
                <a:cs typeface="Helvetica" panose="020B0604020202020204" pitchFamily="34" charset="0"/>
              </a:rPr>
              <a:t>The Very latest of Mount Zion Films is LEGION released on YouTube about a week ago has clocked 564,000 Views .</a:t>
            </a:r>
            <a:endParaRPr lang="en-GB" sz="4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500" dirty="0"/>
          </a:p>
        </p:txBody>
      </p:sp>
    </p:spTree>
    <p:extLst>
      <p:ext uri="{BB962C8B-B14F-4D97-AF65-F5344CB8AC3E}">
        <p14:creationId xmlns:p14="http://schemas.microsoft.com/office/powerpoint/2010/main" val="1065032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53C5-3419-451D-8864-28710731C9AF}"/>
              </a:ext>
            </a:extLst>
          </p:cNvPr>
          <p:cNvSpPr>
            <a:spLocks noGrp="1"/>
          </p:cNvSpPr>
          <p:nvPr>
            <p:ph type="title"/>
          </p:nvPr>
        </p:nvSpPr>
        <p:spPr>
          <a:solidFill>
            <a:schemeClr val="accent5">
              <a:lumMod val="50000"/>
            </a:schemeClr>
          </a:solidFill>
        </p:spPr>
        <p:txBody>
          <a:bodyPr/>
          <a:lstStyle/>
          <a:p>
            <a:r>
              <a:rPr lang="en-GB" b="1" dirty="0"/>
              <a:t>WHAT IS THE FUTURE OF NIGERIAN FAITH-BASED MOVIES?</a:t>
            </a:r>
          </a:p>
        </p:txBody>
      </p:sp>
      <p:sp>
        <p:nvSpPr>
          <p:cNvPr id="3" name="Content Placeholder 2">
            <a:extLst>
              <a:ext uri="{FF2B5EF4-FFF2-40B4-BE49-F238E27FC236}">
                <a16:creationId xmlns:a16="http://schemas.microsoft.com/office/drawing/2014/main" id="{1C951677-DE82-43B6-B2B0-43B7B5BD68C1}"/>
              </a:ext>
            </a:extLst>
          </p:cNvPr>
          <p:cNvSpPr>
            <a:spLocks noGrp="1"/>
          </p:cNvSpPr>
          <p:nvPr>
            <p:ph idx="1"/>
          </p:nvPr>
        </p:nvSpPr>
        <p:spPr>
          <a:solidFill>
            <a:schemeClr val="accent1">
              <a:lumMod val="20000"/>
              <a:lumOff val="80000"/>
            </a:schemeClr>
          </a:solidFill>
        </p:spPr>
        <p:txBody>
          <a:bodyPr>
            <a:noAutofit/>
          </a:bodyPr>
          <a:lstStyle/>
          <a:p>
            <a:pPr marL="457200">
              <a:lnSpc>
                <a:spcPct val="107000"/>
              </a:lnSpc>
              <a:spcAft>
                <a:spcPts val="800"/>
              </a:spcAft>
            </a:pPr>
            <a:r>
              <a:rPr lang="en-GB" sz="3600" b="1" i="1" dirty="0">
                <a:solidFill>
                  <a:schemeClr val="accent5">
                    <a:lumMod val="75000"/>
                  </a:schemeClr>
                </a:solidFill>
                <a:effectLst/>
                <a:latin typeface="+mj-lt"/>
                <a:ea typeface="Times New Roman" panose="02020603050405020304" pitchFamily="18" charset="0"/>
                <a:cs typeface="Helvetica" panose="020B0604020202020204" pitchFamily="34" charset="0"/>
              </a:rPr>
              <a:t>1.* </a:t>
            </a:r>
            <a:r>
              <a:rPr lang="en-GB" sz="4000" b="1" dirty="0">
                <a:solidFill>
                  <a:schemeClr val="accent5">
                    <a:lumMod val="75000"/>
                  </a:schemeClr>
                </a:solidFill>
                <a:effectLst/>
                <a:latin typeface="Aharoni" panose="02010803020104030203" pitchFamily="2" charset="-79"/>
                <a:ea typeface="Times New Roman" panose="02020603050405020304" pitchFamily="18" charset="0"/>
                <a:cs typeface="Aharoni" panose="02010803020104030203" pitchFamily="2" charset="-79"/>
              </a:rPr>
              <a:t>A Faith-Based movie that would go to the cinema, must be very Captivating, Socially, Technically and Spiritually balanced in a way that would not confuse the viewers. </a:t>
            </a:r>
            <a:endParaRPr lang="en-GB" sz="4000" b="1" dirty="0">
              <a:solidFill>
                <a:schemeClr val="accent5">
                  <a:lumMod val="75000"/>
                </a:schemeClr>
              </a:solidFill>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2857158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EBEC-1030-4DD4-ABE7-EE694F3157BE}"/>
              </a:ext>
            </a:extLst>
          </p:cNvPr>
          <p:cNvSpPr>
            <a:spLocks noGrp="1"/>
          </p:cNvSpPr>
          <p:nvPr>
            <p:ph type="title"/>
          </p:nvPr>
        </p:nvSpPr>
        <p:spPr>
          <a:xfrm>
            <a:off x="677334" y="609600"/>
            <a:ext cx="8596668" cy="762000"/>
          </a:xfrm>
        </p:spPr>
        <p:txBody>
          <a:bodyPr>
            <a:normAutofit/>
          </a:bodyPr>
          <a:lstStyle/>
          <a:p>
            <a:r>
              <a:rPr lang="en-GB" dirty="0"/>
              <a:t>NO. 2</a:t>
            </a:r>
          </a:p>
        </p:txBody>
      </p:sp>
      <p:sp>
        <p:nvSpPr>
          <p:cNvPr id="3" name="Content Placeholder 2">
            <a:extLst>
              <a:ext uri="{FF2B5EF4-FFF2-40B4-BE49-F238E27FC236}">
                <a16:creationId xmlns:a16="http://schemas.microsoft.com/office/drawing/2014/main" id="{A7F56F82-20DB-45DC-A357-EF6B3379CCB4}"/>
              </a:ext>
            </a:extLst>
          </p:cNvPr>
          <p:cNvSpPr>
            <a:spLocks noGrp="1"/>
          </p:cNvSpPr>
          <p:nvPr>
            <p:ph idx="1"/>
          </p:nvPr>
        </p:nvSpPr>
        <p:spPr>
          <a:xfrm>
            <a:off x="677334" y="1371601"/>
            <a:ext cx="8596668" cy="4669762"/>
          </a:xfrm>
          <a:solidFill>
            <a:schemeClr val="accent1">
              <a:lumMod val="50000"/>
            </a:schemeClr>
          </a:solidFill>
        </p:spPr>
        <p:txBody>
          <a:bodyPr>
            <a:normAutofit/>
          </a:bodyPr>
          <a:lstStyle/>
          <a:p>
            <a:r>
              <a:rPr lang="en-GB" sz="4400" b="1" i="1" dirty="0">
                <a:solidFill>
                  <a:schemeClr val="bg2">
                    <a:lumMod val="10000"/>
                    <a:lumOff val="90000"/>
                  </a:schemeClr>
                </a:solidFill>
                <a:effectLst/>
                <a:latin typeface="UICTFontTextStyleBody"/>
                <a:ea typeface="Times New Roman" panose="02020603050405020304" pitchFamily="18" charset="0"/>
                <a:cs typeface="Helvetica" panose="020B0604020202020204" pitchFamily="34" charset="0"/>
              </a:rPr>
              <a:t>* The movie must be very strong in Socio-Spiritual Messages, addressing the common problems of the society and proffering the sound Spiritual and logical Solutions</a:t>
            </a:r>
            <a:endParaRPr lang="en-GB" sz="4400" b="1" dirty="0">
              <a:solidFill>
                <a:schemeClr val="bg2">
                  <a:lumMod val="10000"/>
                  <a:lumOff val="90000"/>
                </a:schemeClr>
              </a:solidFill>
            </a:endParaRPr>
          </a:p>
          <a:p>
            <a:endParaRPr lang="en-GB" dirty="0"/>
          </a:p>
        </p:txBody>
      </p:sp>
    </p:spTree>
    <p:extLst>
      <p:ext uri="{BB962C8B-B14F-4D97-AF65-F5344CB8AC3E}">
        <p14:creationId xmlns:p14="http://schemas.microsoft.com/office/powerpoint/2010/main" val="330027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77D896-E131-4A4C-B3CF-1A236575CC64}"/>
              </a:ext>
            </a:extLst>
          </p:cNvPr>
          <p:cNvSpPr>
            <a:spLocks noGrp="1"/>
          </p:cNvSpPr>
          <p:nvPr>
            <p:ph idx="1"/>
          </p:nvPr>
        </p:nvSpPr>
        <p:spPr>
          <a:xfrm>
            <a:off x="677333" y="598715"/>
            <a:ext cx="9489923" cy="5442648"/>
          </a:xfrm>
        </p:spPr>
        <p:txBody>
          <a:bodyPr/>
          <a:lstStyle/>
          <a:p>
            <a:pPr marL="457200">
              <a:lnSpc>
                <a:spcPct val="107000"/>
              </a:lnSpc>
              <a:spcAft>
                <a:spcPts val="800"/>
              </a:spcAft>
            </a:pPr>
            <a:r>
              <a:rPr lang="en-GB" sz="4800" b="1" dirty="0">
                <a:solidFill>
                  <a:schemeClr val="accent3">
                    <a:lumMod val="40000"/>
                    <a:lumOff val="60000"/>
                  </a:schemeClr>
                </a:solidFill>
                <a:effectLst/>
                <a:latin typeface="UICTFontTextStyleBody"/>
                <a:ea typeface="Times New Roman" panose="02020603050405020304" pitchFamily="18" charset="0"/>
                <a:cs typeface="Helvetica" panose="020B0604020202020204" pitchFamily="34" charset="0"/>
              </a:rPr>
              <a:t>* The Picture and Sound quality must be genuine and professional. </a:t>
            </a:r>
            <a:endParaRPr lang="en-GB" sz="4800" b="1"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4800" b="1" dirty="0">
                <a:solidFill>
                  <a:schemeClr val="accent3">
                    <a:lumMod val="40000"/>
                    <a:lumOff val="60000"/>
                  </a:schemeClr>
                </a:solidFill>
                <a:effectLst/>
                <a:latin typeface="UICTFontTextStyleBody"/>
                <a:ea typeface="Times New Roman" panose="02020603050405020304" pitchFamily="18" charset="0"/>
                <a:cs typeface="Helvetica" panose="020B0604020202020204" pitchFamily="34" charset="0"/>
              </a:rPr>
              <a:t>* The Faith-Based movie that would go to the cinema, must be Spiritually compelling and be highly inspiring. </a:t>
            </a:r>
            <a:endParaRPr lang="en-GB" sz="4800" b="1" dirty="0">
              <a:solidFill>
                <a:schemeClr val="accent3">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13903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8E337-A47C-44AF-BE9B-637272F872A6}"/>
              </a:ext>
            </a:extLst>
          </p:cNvPr>
          <p:cNvSpPr>
            <a:spLocks noGrp="1"/>
          </p:cNvSpPr>
          <p:nvPr>
            <p:ph idx="1"/>
          </p:nvPr>
        </p:nvSpPr>
        <p:spPr>
          <a:xfrm>
            <a:off x="677334" y="751115"/>
            <a:ext cx="8596668" cy="5290248"/>
          </a:xfrm>
        </p:spPr>
        <p:txBody>
          <a:bodyPr/>
          <a:lstStyle/>
          <a:p>
            <a:r>
              <a:rPr lang="en-GB" sz="3200" b="1" dirty="0">
                <a:latin typeface="+mj-lt"/>
                <a:cs typeface="Aharoni" panose="02010803020104030203" pitchFamily="2" charset="-79"/>
              </a:rPr>
              <a:t>AND WITH ALL THESE COMPELLING EVIDENCE OF GREAT RESULTS FROM SOME OF NIGERIAN FAITH BASED MOVIE PRODUCTIONS,</a:t>
            </a:r>
          </a:p>
          <a:p>
            <a:r>
              <a:rPr lang="en-GB" sz="3200" b="1" dirty="0">
                <a:latin typeface="+mj-lt"/>
                <a:cs typeface="Aharoni" panose="02010803020104030203" pitchFamily="2" charset="-79"/>
              </a:rPr>
              <a:t>IT IS CERTAIN, THAT THIS GENRE OF MOVIE PRODUCTION HAS BECOME A FORCE TO RECKON WITH IN THE CALIBER OF MOVIES THAT MOVE THE AUDIENCE AND CREATE TO LASTING SOLUTIONS TO THE PROBLEMS OF THE SOCIETY. </a:t>
            </a:r>
          </a:p>
          <a:p>
            <a:endParaRPr lang="en-GB" dirty="0"/>
          </a:p>
        </p:txBody>
      </p:sp>
    </p:spTree>
    <p:extLst>
      <p:ext uri="{BB962C8B-B14F-4D97-AF65-F5344CB8AC3E}">
        <p14:creationId xmlns:p14="http://schemas.microsoft.com/office/powerpoint/2010/main" val="2268830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3346E-DCB2-4433-8932-DC2F5E8290D7}"/>
              </a:ext>
            </a:extLst>
          </p:cNvPr>
          <p:cNvSpPr>
            <a:spLocks noGrp="1"/>
          </p:cNvSpPr>
          <p:nvPr>
            <p:ph idx="1"/>
          </p:nvPr>
        </p:nvSpPr>
        <p:spPr>
          <a:xfrm>
            <a:off x="677334" y="816429"/>
            <a:ext cx="8596668" cy="5540828"/>
          </a:xfrm>
        </p:spPr>
        <p:txBody>
          <a:bodyPr>
            <a:normAutofit lnSpcReduction="10000"/>
          </a:bodyPr>
          <a:lstStyle/>
          <a:p>
            <a:pPr marL="114300" indent="0">
              <a:lnSpc>
                <a:spcPct val="107000"/>
              </a:lnSpc>
              <a:spcAft>
                <a:spcPts val="800"/>
              </a:spcAft>
              <a:buNone/>
            </a:pPr>
            <a:r>
              <a:rPr lang="en-GB" sz="4800" b="1" dirty="0">
                <a:solidFill>
                  <a:schemeClr val="accent1">
                    <a:lumMod val="20000"/>
                    <a:lumOff val="80000"/>
                  </a:schemeClr>
                </a:solidFill>
                <a:effectLst/>
                <a:latin typeface="UICTFontTextStyleBody"/>
                <a:ea typeface="Times New Roman" panose="02020603050405020304" pitchFamily="18" charset="0"/>
                <a:cs typeface="Helvetica" panose="020B0604020202020204" pitchFamily="34" charset="0"/>
              </a:rPr>
              <a:t>To appreciate the current Status and the Future of NIGERIAN faith-based movies, a little throwback account of the systematic growth of Faith-Based movies in Nigeria might be necessary. </a:t>
            </a:r>
            <a:endParaRPr lang="en-GB" sz="4800" b="1"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565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2F0D5B01-C567-430D-86E7-ADDAEB51C414}"/>
              </a:ext>
            </a:extLst>
          </p:cNvPr>
          <p:cNvPicPr>
            <a:picLocks noGrp="1" noChangeAspect="1"/>
          </p:cNvPicPr>
          <p:nvPr>
            <p:ph idx="1"/>
          </p:nvPr>
        </p:nvPicPr>
        <p:blipFill rotWithShape="1">
          <a:blip r:embed="rId2"/>
          <a:srcRect b="7296"/>
          <a:stretch/>
        </p:blipFill>
        <p:spPr>
          <a:xfrm rot="20957071">
            <a:off x="-185796" y="1207477"/>
            <a:ext cx="9532302" cy="35169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5321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191F8439-01FD-47C2-AB0C-1089F0E8C1F3}"/>
              </a:ext>
            </a:extLst>
          </p:cNvPr>
          <p:cNvSpPr>
            <a:spLocks noGrp="1"/>
          </p:cNvSpPr>
          <p:nvPr>
            <p:ph type="title"/>
          </p:nvPr>
        </p:nvSpPr>
        <p:spPr>
          <a:xfrm>
            <a:off x="989768" y="217714"/>
            <a:ext cx="5498361" cy="1712686"/>
          </a:xfrm>
        </p:spPr>
        <p:txBody>
          <a:bodyPr anchor="ctr">
            <a:normAutofit fontScale="90000"/>
          </a:bodyPr>
          <a:lstStyle/>
          <a:p>
            <a:br>
              <a:rPr lang="en-GB" b="1" dirty="0">
                <a:effectLst/>
                <a:latin typeface="Amasis MT Pro Black" panose="02040A04050005020304" pitchFamily="18" charset="0"/>
                <a:ea typeface="Times New Roman" panose="02020603050405020304" pitchFamily="18" charset="0"/>
                <a:cs typeface="Aharoni" panose="02010803020104030203" pitchFamily="2" charset="-79"/>
              </a:rPr>
            </a:br>
            <a:r>
              <a:rPr lang="en-GB" b="1" dirty="0">
                <a:effectLst/>
                <a:latin typeface="Amasis MT Pro Black" panose="02040A04050005020304" pitchFamily="18" charset="0"/>
                <a:ea typeface="Times New Roman" panose="02020603050405020304" pitchFamily="18" charset="0"/>
                <a:cs typeface="Aharoni" panose="02010803020104030203" pitchFamily="2" charset="-79"/>
              </a:rPr>
              <a:t>The wave of Faith-Based movies in Nigeria is less than 30 years old</a:t>
            </a:r>
            <a:r>
              <a:rPr lang="en-GB" b="1" dirty="0">
                <a:effectLst/>
                <a:latin typeface="UICTFontTextStyleBody"/>
                <a:ea typeface="Times New Roman" panose="02020603050405020304" pitchFamily="18" charset="0"/>
                <a:cs typeface="Helvetica" panose="020B0604020202020204" pitchFamily="34" charset="0"/>
              </a:rPr>
              <a:t>, </a:t>
            </a:r>
            <a:br>
              <a:rPr lang="en-GB" b="1" dirty="0">
                <a:effectLst/>
                <a:latin typeface="UICTFontTextStyleBody"/>
                <a:ea typeface="Times New Roman" panose="02020603050405020304" pitchFamily="18" charset="0"/>
                <a:cs typeface="Helvetica" panose="020B0604020202020204" pitchFamily="34" charset="0"/>
              </a:rPr>
            </a:br>
            <a:endParaRPr lang="en-GB" dirty="0"/>
          </a:p>
        </p:txBody>
      </p:sp>
      <p:sp>
        <p:nvSpPr>
          <p:cNvPr id="14" name="Isosceles Triangle 13">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3D4D5A">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E0833AC-22B7-4EFD-B13E-723D9EF7D8BC}"/>
              </a:ext>
            </a:extLst>
          </p:cNvPr>
          <p:cNvSpPr>
            <a:spLocks noGrp="1"/>
          </p:cNvSpPr>
          <p:nvPr>
            <p:ph idx="1"/>
          </p:nvPr>
        </p:nvSpPr>
        <p:spPr>
          <a:xfrm>
            <a:off x="374073" y="2160589"/>
            <a:ext cx="7051963" cy="4295629"/>
          </a:xfrm>
        </p:spPr>
        <p:txBody>
          <a:bodyPr>
            <a:normAutofit/>
          </a:bodyPr>
          <a:lstStyle/>
          <a:p>
            <a:pPr marL="457200">
              <a:spcAft>
                <a:spcPts val="800"/>
              </a:spcAft>
            </a:pPr>
            <a:r>
              <a:rPr lang="en-GB" sz="3200" b="1" dirty="0">
                <a:effectLst/>
                <a:latin typeface="UICTFontTextStyleBody"/>
                <a:ea typeface="Times New Roman" panose="02020603050405020304" pitchFamily="18" charset="0"/>
                <a:cs typeface="Helvetica" panose="020B0604020202020204" pitchFamily="34" charset="0"/>
              </a:rPr>
              <a:t>compared to what obtained in </a:t>
            </a:r>
            <a:r>
              <a:rPr lang="en-GB" sz="3200" b="1" dirty="0">
                <a:latin typeface="UICTFontTextStyleBody"/>
                <a:ea typeface="Times New Roman" panose="02020603050405020304" pitchFamily="18" charset="0"/>
                <a:cs typeface="Helvetica" panose="020B0604020202020204" pitchFamily="34" charset="0"/>
              </a:rPr>
              <a:t>America </a:t>
            </a:r>
            <a:r>
              <a:rPr lang="en-GB" sz="3200" b="1" dirty="0">
                <a:effectLst/>
                <a:latin typeface="UICTFontTextStyleBody"/>
                <a:ea typeface="Times New Roman" panose="02020603050405020304" pitchFamily="18" charset="0"/>
                <a:cs typeface="Helvetica" panose="020B0604020202020204" pitchFamily="34" charset="0"/>
              </a:rPr>
              <a:t> especially, which has began more than a century ago. </a:t>
            </a:r>
          </a:p>
          <a:p>
            <a:pPr marL="457200">
              <a:spcAft>
                <a:spcPts val="800"/>
              </a:spcAft>
            </a:pPr>
            <a:r>
              <a:rPr lang="en-GB" sz="3200" b="1" dirty="0">
                <a:effectLst/>
                <a:latin typeface="UICTFontTextStyleBody"/>
                <a:ea typeface="Times New Roman" panose="02020603050405020304" pitchFamily="18" charset="0"/>
                <a:cs typeface="Helvetica" panose="020B0604020202020204" pitchFamily="34" charset="0"/>
              </a:rPr>
              <a:t>THE First Version of "BEN HUR" (1925), and </a:t>
            </a:r>
          </a:p>
          <a:p>
            <a:pPr marL="457200">
              <a:spcAft>
                <a:spcPts val="800"/>
              </a:spcAft>
            </a:pPr>
            <a:r>
              <a:rPr lang="en-GB" sz="3200" b="1" dirty="0">
                <a:effectLst/>
                <a:latin typeface="UICTFontTextStyleBody"/>
                <a:ea typeface="Times New Roman" panose="02020603050405020304" pitchFamily="18" charset="0"/>
                <a:cs typeface="Helvetica" panose="020B0604020202020204" pitchFamily="34" charset="0"/>
              </a:rPr>
              <a:t>And the Earliest Version of "King of Kings" (1927), </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7" name="Picture 6" descr="Text, calendar&#10;&#10;Description automatically generated">
            <a:extLst>
              <a:ext uri="{FF2B5EF4-FFF2-40B4-BE49-F238E27FC236}">
                <a16:creationId xmlns:a16="http://schemas.microsoft.com/office/drawing/2014/main" id="{E27921F0-ED85-4817-A76D-96AA5A7BFA2A}"/>
              </a:ext>
            </a:extLst>
          </p:cNvPr>
          <p:cNvPicPr>
            <a:picLocks noChangeAspect="1"/>
          </p:cNvPicPr>
          <p:nvPr/>
        </p:nvPicPr>
        <p:blipFill rotWithShape="1">
          <a:blip r:embed="rId2"/>
          <a:srcRect t="16854" r="1" b="14040"/>
          <a:stretch/>
        </p:blipFill>
        <p:spPr>
          <a:xfrm>
            <a:off x="7531482" y="10"/>
            <a:ext cx="4657341" cy="3448414"/>
          </a:xfrm>
          <a:prstGeom prst="rect">
            <a:avLst/>
          </a:prstGeom>
        </p:spPr>
      </p:pic>
      <p:pic>
        <p:nvPicPr>
          <p:cNvPr id="5" name="Picture 4" descr="A picture containing text, book&#10;&#10;Description automatically generated">
            <a:extLst>
              <a:ext uri="{FF2B5EF4-FFF2-40B4-BE49-F238E27FC236}">
                <a16:creationId xmlns:a16="http://schemas.microsoft.com/office/drawing/2014/main" id="{00FF319F-F9B8-49D3-A74D-2846542A7B90}"/>
              </a:ext>
            </a:extLst>
          </p:cNvPr>
          <p:cNvPicPr>
            <a:picLocks noChangeAspect="1"/>
          </p:cNvPicPr>
          <p:nvPr/>
        </p:nvPicPr>
        <p:blipFill rotWithShape="1">
          <a:blip r:embed="rId3"/>
          <a:srcRect b="1186"/>
          <a:stretch/>
        </p:blipFill>
        <p:spPr>
          <a:xfrm>
            <a:off x="7528308" y="3437472"/>
            <a:ext cx="4657341" cy="3428996"/>
          </a:xfrm>
          <a:prstGeom prst="rect">
            <a:avLst/>
          </a:prstGeom>
        </p:spPr>
      </p:pic>
    </p:spTree>
    <p:extLst>
      <p:ext uri="{BB962C8B-B14F-4D97-AF65-F5344CB8AC3E}">
        <p14:creationId xmlns:p14="http://schemas.microsoft.com/office/powerpoint/2010/main" val="187704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073D-3546-4133-BBEF-DF9A66FEC11C}"/>
              </a:ext>
            </a:extLst>
          </p:cNvPr>
          <p:cNvSpPr>
            <a:spLocks noGrp="1"/>
          </p:cNvSpPr>
          <p:nvPr>
            <p:ph type="title"/>
          </p:nvPr>
        </p:nvSpPr>
        <p:spPr>
          <a:xfrm>
            <a:off x="677334" y="609600"/>
            <a:ext cx="8596668" cy="1320800"/>
          </a:xfrm>
        </p:spPr>
        <p:txBody>
          <a:bodyPr anchor="t">
            <a:noAutofit/>
          </a:bodyPr>
          <a:lstStyle/>
          <a:p>
            <a:r>
              <a:rPr lang="en-GB" sz="4400" b="1" dirty="0">
                <a:solidFill>
                  <a:schemeClr val="accent1">
                    <a:lumMod val="20000"/>
                    <a:lumOff val="80000"/>
                  </a:schemeClr>
                </a:solidFill>
              </a:rPr>
              <a:t>Nigerian Faith Based Movies in the Past.              (1990-2010)</a:t>
            </a:r>
          </a:p>
        </p:txBody>
      </p:sp>
      <p:pic>
        <p:nvPicPr>
          <p:cNvPr id="7" name="Content Placeholder 6" descr="A picture containing text, camera&#10;&#10;Description automatically generated">
            <a:extLst>
              <a:ext uri="{FF2B5EF4-FFF2-40B4-BE49-F238E27FC236}">
                <a16:creationId xmlns:a16="http://schemas.microsoft.com/office/drawing/2014/main" id="{FBC1A2A2-56E3-4174-AB32-F1432C43F120}"/>
              </a:ext>
            </a:extLst>
          </p:cNvPr>
          <p:cNvPicPr>
            <a:picLocks noGrp="1" noChangeAspect="1"/>
          </p:cNvPicPr>
          <p:nvPr>
            <p:ph idx="1"/>
          </p:nvPr>
        </p:nvPicPr>
        <p:blipFill rotWithShape="1">
          <a:blip r:embed="rId2"/>
          <a:srcRect b="12260"/>
          <a:stretch/>
        </p:blipFill>
        <p:spPr>
          <a:xfrm>
            <a:off x="6335713" y="3198141"/>
            <a:ext cx="4259712" cy="2299982"/>
          </a:xfrm>
        </p:spPr>
      </p:pic>
      <p:pic>
        <p:nvPicPr>
          <p:cNvPr id="5" name="Content Placeholder 4" descr="A street sign on a pole&#10;&#10;Description automatically generated">
            <a:extLst>
              <a:ext uri="{FF2B5EF4-FFF2-40B4-BE49-F238E27FC236}">
                <a16:creationId xmlns:a16="http://schemas.microsoft.com/office/drawing/2014/main" id="{A1FB0E9F-F32B-48A2-85F1-E8F28F7E2442}"/>
              </a:ext>
            </a:extLst>
          </p:cNvPr>
          <p:cNvPicPr>
            <a:picLocks noChangeAspect="1"/>
          </p:cNvPicPr>
          <p:nvPr/>
        </p:nvPicPr>
        <p:blipFill rotWithShape="1">
          <a:blip r:embed="rId3"/>
          <a:srcRect l="15772" r="14380" b="-2"/>
          <a:stretch/>
        </p:blipFill>
        <p:spPr>
          <a:xfrm>
            <a:off x="677334" y="2159331"/>
            <a:ext cx="5423429" cy="3882362"/>
          </a:xfrm>
          <a:prstGeom prst="rect">
            <a:avLst/>
          </a:prstGeom>
        </p:spPr>
      </p:pic>
    </p:spTree>
    <p:extLst>
      <p:ext uri="{BB962C8B-B14F-4D97-AF65-F5344CB8AC3E}">
        <p14:creationId xmlns:p14="http://schemas.microsoft.com/office/powerpoint/2010/main" val="13851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0833AC-22B7-4EFD-B13E-723D9EF7D8BC}"/>
              </a:ext>
            </a:extLst>
          </p:cNvPr>
          <p:cNvSpPr>
            <a:spLocks noGrp="1"/>
          </p:cNvSpPr>
          <p:nvPr>
            <p:ph idx="1"/>
          </p:nvPr>
        </p:nvSpPr>
        <p:spPr>
          <a:xfrm>
            <a:off x="677335" y="471055"/>
            <a:ext cx="7247466" cy="5929745"/>
          </a:xfrm>
        </p:spPr>
        <p:txBody>
          <a:bodyPr>
            <a:normAutofit fontScale="92500"/>
          </a:bodyPr>
          <a:lstStyle/>
          <a:p>
            <a:pPr marL="457200">
              <a:lnSpc>
                <a:spcPct val="107000"/>
              </a:lnSpc>
              <a:spcAft>
                <a:spcPts val="800"/>
              </a:spcAft>
            </a:pPr>
            <a:r>
              <a:rPr lang="en-GB" sz="4000" b="1" dirty="0">
                <a:solidFill>
                  <a:schemeClr val="accent1">
                    <a:lumMod val="20000"/>
                    <a:lumOff val="80000"/>
                  </a:schemeClr>
                </a:solidFill>
                <a:effectLst/>
                <a:latin typeface="UICTFontTextStyleBody"/>
                <a:ea typeface="Times New Roman" panose="02020603050405020304" pitchFamily="18" charset="0"/>
                <a:cs typeface="Helvetica" panose="020B0604020202020204" pitchFamily="34" charset="0"/>
              </a:rPr>
              <a:t>In Nigeria, we can trace the Faith-Based movie surge to the much celebrated 1993 Television Serial titled: </a:t>
            </a:r>
            <a:r>
              <a:rPr lang="en-GB" sz="4000" b="1" dirty="0">
                <a:solidFill>
                  <a:srgbClr val="FFC000"/>
                </a:solidFill>
                <a:effectLst/>
                <a:latin typeface="Amasis MT Pro Black" panose="02040A04050005020304" pitchFamily="18" charset="0"/>
                <a:ea typeface="Times New Roman" panose="02020603050405020304" pitchFamily="18" charset="0"/>
                <a:cs typeface="Helvetica" panose="020B0604020202020204" pitchFamily="34" charset="0"/>
              </a:rPr>
              <a:t>"AGBARA-NLA" </a:t>
            </a:r>
            <a:r>
              <a:rPr lang="en-GB" sz="4000" b="1" dirty="0">
                <a:solidFill>
                  <a:schemeClr val="accent1">
                    <a:lumMod val="20000"/>
                    <a:lumOff val="80000"/>
                  </a:schemeClr>
                </a:solidFill>
                <a:effectLst/>
                <a:latin typeface="UICTFontTextStyleBody"/>
                <a:ea typeface="Times New Roman" panose="02020603050405020304" pitchFamily="18" charset="0"/>
                <a:cs typeface="Helvetica" panose="020B0604020202020204" pitchFamily="34" charset="0"/>
              </a:rPr>
              <a:t>and the English version shot and released in 1994 titled "</a:t>
            </a:r>
            <a:r>
              <a:rPr lang="en-GB" sz="4000" b="1" dirty="0">
                <a:solidFill>
                  <a:srgbClr val="FFFF00"/>
                </a:solidFill>
                <a:effectLst/>
                <a:latin typeface="Amasis MT Pro Black" panose="02040A04050005020304" pitchFamily="18" charset="0"/>
                <a:ea typeface="Times New Roman" panose="02020603050405020304" pitchFamily="18" charset="0"/>
                <a:cs typeface="Helvetica" panose="020B0604020202020204" pitchFamily="34" charset="0"/>
              </a:rPr>
              <a:t>THE ULTIMATE POWER" </a:t>
            </a:r>
            <a:r>
              <a:rPr lang="en-GB" sz="4000" b="1" dirty="0">
                <a:solidFill>
                  <a:schemeClr val="accent1">
                    <a:lumMod val="20000"/>
                    <a:lumOff val="80000"/>
                  </a:schemeClr>
                </a:solidFill>
                <a:effectLst/>
                <a:latin typeface="UICTFontTextStyleBody"/>
                <a:ea typeface="Times New Roman" panose="02020603050405020304" pitchFamily="18" charset="0"/>
                <a:cs typeface="Helvetica" panose="020B0604020202020204" pitchFamily="34" charset="0"/>
              </a:rPr>
              <a:t>of the scary characters like "</a:t>
            </a:r>
            <a:r>
              <a:rPr lang="en-GB" sz="4000" b="1" dirty="0" err="1">
                <a:solidFill>
                  <a:schemeClr val="accent1">
                    <a:lumMod val="20000"/>
                    <a:lumOff val="80000"/>
                  </a:schemeClr>
                </a:solidFill>
                <a:effectLst/>
                <a:latin typeface="UICTFontTextStyleBody"/>
                <a:ea typeface="Times New Roman" panose="02020603050405020304" pitchFamily="18" charset="0"/>
                <a:cs typeface="Helvetica" panose="020B0604020202020204" pitchFamily="34" charset="0"/>
              </a:rPr>
              <a:t>Ishawuru</a:t>
            </a:r>
            <a:r>
              <a:rPr lang="en-GB" sz="4000" b="1" dirty="0">
                <a:solidFill>
                  <a:schemeClr val="accent1">
                    <a:lumMod val="20000"/>
                    <a:lumOff val="80000"/>
                  </a:schemeClr>
                </a:solidFill>
                <a:effectLst/>
                <a:latin typeface="UICTFontTextStyleBody"/>
                <a:ea typeface="Times New Roman" panose="02020603050405020304" pitchFamily="18" charset="0"/>
                <a:cs typeface="Helvetica" panose="020B0604020202020204" pitchFamily="34" charset="0"/>
              </a:rPr>
              <a:t>" and "</a:t>
            </a:r>
            <a:r>
              <a:rPr lang="en-GB" sz="4000" b="1" dirty="0" err="1">
                <a:solidFill>
                  <a:schemeClr val="accent1">
                    <a:lumMod val="20000"/>
                    <a:lumOff val="80000"/>
                  </a:schemeClr>
                </a:solidFill>
                <a:effectLst/>
                <a:latin typeface="UICTFontTextStyleBody"/>
                <a:ea typeface="Times New Roman" panose="02020603050405020304" pitchFamily="18" charset="0"/>
                <a:cs typeface="Helvetica" panose="020B0604020202020204" pitchFamily="34" charset="0"/>
              </a:rPr>
              <a:t>Ayamatangha</a:t>
            </a:r>
            <a:r>
              <a:rPr lang="en-GB" sz="4000" b="1" dirty="0">
                <a:solidFill>
                  <a:schemeClr val="accent1">
                    <a:lumMod val="20000"/>
                    <a:lumOff val="80000"/>
                  </a:schemeClr>
                </a:solidFill>
                <a:effectLst/>
                <a:latin typeface="UICTFontTextStyleBody"/>
                <a:ea typeface="Times New Roman" panose="02020603050405020304" pitchFamily="18" charset="0"/>
                <a:cs typeface="Helvetica" panose="020B0604020202020204" pitchFamily="34" charset="0"/>
              </a:rPr>
              <a:t>". </a:t>
            </a:r>
            <a:endParaRPr lang="en-GB" sz="4000" b="1"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descr="A picture containing text&#10;&#10;Description automatically generated">
            <a:extLst>
              <a:ext uri="{FF2B5EF4-FFF2-40B4-BE49-F238E27FC236}">
                <a16:creationId xmlns:a16="http://schemas.microsoft.com/office/drawing/2014/main" id="{46A820C0-4FA9-4275-9FB7-98E81B6C1E8A}"/>
              </a:ext>
            </a:extLst>
          </p:cNvPr>
          <p:cNvPicPr>
            <a:picLocks noChangeAspect="1"/>
          </p:cNvPicPr>
          <p:nvPr/>
        </p:nvPicPr>
        <p:blipFill>
          <a:blip r:embed="rId2"/>
          <a:stretch>
            <a:fillRect/>
          </a:stretch>
        </p:blipFill>
        <p:spPr>
          <a:xfrm>
            <a:off x="7740362" y="0"/>
            <a:ext cx="3661930" cy="3582753"/>
          </a:xfrm>
          <a:prstGeom prst="rect">
            <a:avLst/>
          </a:prstGeom>
        </p:spPr>
      </p:pic>
      <p:pic>
        <p:nvPicPr>
          <p:cNvPr id="7" name="Picture 6" descr="A group of people&#10;&#10;Description automatically generated with low confidence">
            <a:extLst>
              <a:ext uri="{FF2B5EF4-FFF2-40B4-BE49-F238E27FC236}">
                <a16:creationId xmlns:a16="http://schemas.microsoft.com/office/drawing/2014/main" id="{BB5C32E5-3B15-4F14-8A85-AD9DD04CCA79}"/>
              </a:ext>
            </a:extLst>
          </p:cNvPr>
          <p:cNvPicPr>
            <a:picLocks noChangeAspect="1"/>
          </p:cNvPicPr>
          <p:nvPr/>
        </p:nvPicPr>
        <p:blipFill>
          <a:blip r:embed="rId3"/>
          <a:stretch>
            <a:fillRect/>
          </a:stretch>
        </p:blipFill>
        <p:spPr>
          <a:xfrm>
            <a:off x="8363816" y="3404933"/>
            <a:ext cx="3661930" cy="3453067"/>
          </a:xfrm>
          <a:prstGeom prst="rect">
            <a:avLst/>
          </a:prstGeom>
        </p:spPr>
      </p:pic>
    </p:spTree>
    <p:extLst>
      <p:ext uri="{BB962C8B-B14F-4D97-AF65-F5344CB8AC3E}">
        <p14:creationId xmlns:p14="http://schemas.microsoft.com/office/powerpoint/2010/main" val="312833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12" descr="A person wearing a yellow shirt&#10;&#10;Description automatically generated with medium confidence">
            <a:extLst>
              <a:ext uri="{FF2B5EF4-FFF2-40B4-BE49-F238E27FC236}">
                <a16:creationId xmlns:a16="http://schemas.microsoft.com/office/drawing/2014/main" id="{2503D441-4B41-42DC-B66D-267B4005D58E}"/>
              </a:ext>
            </a:extLst>
          </p:cNvPr>
          <p:cNvPicPr>
            <a:picLocks noChangeAspect="1"/>
          </p:cNvPicPr>
          <p:nvPr/>
        </p:nvPicPr>
        <p:blipFill rotWithShape="1">
          <a:blip r:embed="rId2">
            <a:alphaModFix/>
          </a:blip>
          <a:srcRect t="12610" r="1" b="869"/>
          <a:stretch/>
        </p:blipFill>
        <p:spPr>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9" name="Picture 8" descr="A picture containing text&#10;&#10;Description automatically generated">
            <a:extLst>
              <a:ext uri="{FF2B5EF4-FFF2-40B4-BE49-F238E27FC236}">
                <a16:creationId xmlns:a16="http://schemas.microsoft.com/office/drawing/2014/main" id="{CB2B1EC0-29B7-4A73-9F19-F1244E9379F3}"/>
              </a:ext>
            </a:extLst>
          </p:cNvPr>
          <p:cNvPicPr>
            <a:picLocks noChangeAspect="1"/>
          </p:cNvPicPr>
          <p:nvPr/>
        </p:nvPicPr>
        <p:blipFill rotWithShape="1">
          <a:blip r:embed="rId3">
            <a:alphaModFix/>
          </a:blip>
          <a:srcRect t="26457" r="2" b="25286"/>
          <a:stretch/>
        </p:blipFill>
        <p:spPr>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11" name="Picture 10" descr="A picture containing text&#10;&#10;Description automatically generated">
            <a:extLst>
              <a:ext uri="{FF2B5EF4-FFF2-40B4-BE49-F238E27FC236}">
                <a16:creationId xmlns:a16="http://schemas.microsoft.com/office/drawing/2014/main" id="{EE592BFF-62C4-4B91-ADB2-360B68583421}"/>
              </a:ext>
            </a:extLst>
          </p:cNvPr>
          <p:cNvPicPr>
            <a:picLocks noChangeAspect="1"/>
          </p:cNvPicPr>
          <p:nvPr/>
        </p:nvPicPr>
        <p:blipFill rotWithShape="1">
          <a:blip r:embed="rId4">
            <a:alphaModFix/>
          </a:blip>
          <a:srcRect t="10004" r="-2" b="40756"/>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sp>
        <p:nvSpPr>
          <p:cNvPr id="18" name="Isosceles Triangle 30">
            <a:extLst>
              <a:ext uri="{FF2B5EF4-FFF2-40B4-BE49-F238E27FC236}">
                <a16:creationId xmlns:a16="http://schemas.microsoft.com/office/drawing/2014/main" id="{FFF7DB44-8840-4C66-8E2D-71CDAFADF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0" name="Straight Connector 19">
            <a:extLst>
              <a:ext uri="{FF2B5EF4-FFF2-40B4-BE49-F238E27FC236}">
                <a16:creationId xmlns:a16="http://schemas.microsoft.com/office/drawing/2014/main" id="{4A30C6B2-E6E8-49D2-A71E-6C1F36CAC0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FEF680-875F-49CE-A70B-BDA0183955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Isosceles Triangle 30">
            <a:extLst>
              <a:ext uri="{FF2B5EF4-FFF2-40B4-BE49-F238E27FC236}">
                <a16:creationId xmlns:a16="http://schemas.microsoft.com/office/drawing/2014/main" id="{259E2648-285A-426B-BD9D-CC03390F5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7824F78-C98B-4040-A3FD-41469FB25C22}"/>
              </a:ext>
            </a:extLst>
          </p:cNvPr>
          <p:cNvSpPr>
            <a:spLocks noGrp="1"/>
          </p:cNvSpPr>
          <p:nvPr>
            <p:ph idx="1"/>
          </p:nvPr>
        </p:nvSpPr>
        <p:spPr>
          <a:xfrm>
            <a:off x="3837193" y="128959"/>
            <a:ext cx="6724211" cy="6729041"/>
          </a:xfrm>
        </p:spPr>
        <p:txBody>
          <a:bodyPr>
            <a:normAutofit lnSpcReduction="10000"/>
          </a:bodyPr>
          <a:lstStyle/>
          <a:p>
            <a:r>
              <a:rPr lang="en-GB" sz="3200" dirty="0">
                <a:effectLst/>
                <a:latin typeface="Amasis MT Pro Black" panose="02040A04050005020304" pitchFamily="18" charset="0"/>
                <a:ea typeface="Times New Roman" panose="02020603050405020304" pitchFamily="18" charset="0"/>
                <a:cs typeface="Aharoni" panose="02010803020104030203" pitchFamily="2" charset="-79"/>
              </a:rPr>
              <a:t>The earlier movie Releases of Mount Zion Film Productions were actually </a:t>
            </a:r>
          </a:p>
          <a:p>
            <a:r>
              <a:rPr lang="en-GB" sz="3200" dirty="0">
                <a:effectLst/>
                <a:latin typeface="Amasis MT Pro Black" panose="02040A04050005020304" pitchFamily="18" charset="0"/>
                <a:ea typeface="Times New Roman" panose="02020603050405020304" pitchFamily="18" charset="0"/>
                <a:cs typeface="Aharoni" panose="02010803020104030203" pitchFamily="2" charset="-79"/>
              </a:rPr>
              <a:t>"Unprofitable Servant" (1990), </a:t>
            </a:r>
          </a:p>
          <a:p>
            <a:r>
              <a:rPr lang="en-GB" sz="3200" dirty="0">
                <a:effectLst/>
                <a:latin typeface="Amasis MT Pro Black" panose="02040A04050005020304" pitchFamily="18" charset="0"/>
                <a:ea typeface="Times New Roman" panose="02020603050405020304" pitchFamily="18" charset="0"/>
                <a:cs typeface="Aharoni" panose="02010803020104030203" pitchFamily="2" charset="-79"/>
              </a:rPr>
              <a:t>"Beginning of the End" (1990), </a:t>
            </a:r>
          </a:p>
          <a:p>
            <a:r>
              <a:rPr lang="en-GB" sz="3200" dirty="0">
                <a:latin typeface="Amasis MT Pro Black" panose="02040A04050005020304" pitchFamily="18" charset="0"/>
                <a:ea typeface="Times New Roman" panose="02020603050405020304" pitchFamily="18" charset="0"/>
                <a:cs typeface="Aharoni" panose="02010803020104030203" pitchFamily="2" charset="-79"/>
              </a:rPr>
              <a:t>“ Lost Forever” (1991)</a:t>
            </a:r>
          </a:p>
          <a:p>
            <a:r>
              <a:rPr lang="en-GB" sz="3200" dirty="0">
                <a:effectLst/>
                <a:latin typeface="Amasis MT Pro Black" panose="02040A04050005020304" pitchFamily="18" charset="0"/>
                <a:ea typeface="Times New Roman" panose="02020603050405020304" pitchFamily="18" charset="0"/>
                <a:cs typeface="Aharoni" panose="02010803020104030203" pitchFamily="2" charset="-79"/>
              </a:rPr>
              <a:t>“The Last Generation” (1992)</a:t>
            </a:r>
          </a:p>
          <a:p>
            <a:r>
              <a:rPr lang="en-GB" sz="3200" dirty="0">
                <a:effectLst/>
                <a:latin typeface="Amasis MT Pro Black" panose="02040A04050005020304" pitchFamily="18" charset="0"/>
                <a:ea typeface="Times New Roman" panose="02020603050405020304" pitchFamily="18" charset="0"/>
                <a:cs typeface="Aharoni" panose="02010803020104030203" pitchFamily="2" charset="-79"/>
              </a:rPr>
              <a:t> "Perilous Times" (1992). </a:t>
            </a:r>
          </a:p>
          <a:p>
            <a:r>
              <a:rPr lang="en-GB" sz="3200" dirty="0">
                <a:latin typeface="Amasis MT Pro Black" panose="02040A04050005020304" pitchFamily="18" charset="0"/>
                <a:ea typeface="Calibri" panose="020F0502020204030204" pitchFamily="34" charset="0"/>
                <a:cs typeface="Aharoni" panose="02010803020104030203" pitchFamily="2" charset="-79"/>
              </a:rPr>
              <a:t>Which Circulated mostly among Churches and Christian homes.</a:t>
            </a:r>
            <a:endParaRPr lang="en-GB" sz="3200" dirty="0">
              <a:effectLst/>
              <a:latin typeface="Amasis MT Pro Black" panose="02040A04050005020304" pitchFamily="18" charset="0"/>
              <a:ea typeface="Calibri" panose="020F0502020204030204" pitchFamily="34" charset="0"/>
              <a:cs typeface="Aharoni" panose="02010803020104030203" pitchFamily="2" charset="-79"/>
            </a:endParaRPr>
          </a:p>
          <a:p>
            <a:endParaRPr lang="en-GB" dirty="0"/>
          </a:p>
        </p:txBody>
      </p:sp>
    </p:spTree>
    <p:extLst>
      <p:ext uri="{BB962C8B-B14F-4D97-AF65-F5344CB8AC3E}">
        <p14:creationId xmlns:p14="http://schemas.microsoft.com/office/powerpoint/2010/main" val="265397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person in a red dress&#10;&#10;Description automatically generated with low confidence">
            <a:extLst>
              <a:ext uri="{FF2B5EF4-FFF2-40B4-BE49-F238E27FC236}">
                <a16:creationId xmlns:a16="http://schemas.microsoft.com/office/drawing/2014/main" id="{80CD309F-C898-43AD-A9D0-D14ED29F68F3}"/>
              </a:ext>
            </a:extLst>
          </p:cNvPr>
          <p:cNvPicPr>
            <a:picLocks noChangeAspect="1"/>
          </p:cNvPicPr>
          <p:nvPr/>
        </p:nvPicPr>
        <p:blipFill rotWithShape="1">
          <a:blip r:embed="rId2"/>
          <a:srcRect t="730" b="12969"/>
          <a:stretch/>
        </p:blipFill>
        <p:spPr>
          <a:xfrm>
            <a:off x="9048853" y="1554828"/>
            <a:ext cx="2574990" cy="3880773"/>
          </a:xfrm>
          <a:prstGeom prst="rect">
            <a:avLst/>
          </a:prstGeom>
        </p:spPr>
      </p:pic>
      <p:pic>
        <p:nvPicPr>
          <p:cNvPr id="5" name="Picture 4" descr="A person wearing a colorful headdress&#10;&#10;Description automatically generated with low confidence">
            <a:extLst>
              <a:ext uri="{FF2B5EF4-FFF2-40B4-BE49-F238E27FC236}">
                <a16:creationId xmlns:a16="http://schemas.microsoft.com/office/drawing/2014/main" id="{05A7CD7A-A564-4C77-A843-E94EAFFB1651}"/>
              </a:ext>
            </a:extLst>
          </p:cNvPr>
          <p:cNvPicPr>
            <a:picLocks noChangeAspect="1"/>
          </p:cNvPicPr>
          <p:nvPr/>
        </p:nvPicPr>
        <p:blipFill rotWithShape="1">
          <a:blip r:embed="rId3"/>
          <a:srcRect t="11274" r="-2" b="30048"/>
          <a:stretch/>
        </p:blipFill>
        <p:spPr>
          <a:xfrm>
            <a:off x="5255720" y="132427"/>
            <a:ext cx="4162809" cy="2903849"/>
          </a:xfrm>
          <a:prstGeom prst="rect">
            <a:avLst/>
          </a:prstGeom>
        </p:spPr>
      </p:pic>
      <p:sp>
        <p:nvSpPr>
          <p:cNvPr id="14" name="Isosceles Triangle 8">
            <a:extLst>
              <a:ext uri="{FF2B5EF4-FFF2-40B4-BE49-F238E27FC236}">
                <a16:creationId xmlns:a16="http://schemas.microsoft.com/office/drawing/2014/main" id="{B3F07C1E-1652-4315-9430-825D4220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descr="A picture containing text, person, old, posing&#10;&#10;Description automatically generated">
            <a:extLst>
              <a:ext uri="{FF2B5EF4-FFF2-40B4-BE49-F238E27FC236}">
                <a16:creationId xmlns:a16="http://schemas.microsoft.com/office/drawing/2014/main" id="{245E4111-33B6-40E2-9CB0-BB05681563AF}"/>
              </a:ext>
            </a:extLst>
          </p:cNvPr>
          <p:cNvPicPr>
            <a:picLocks noChangeAspect="1"/>
          </p:cNvPicPr>
          <p:nvPr/>
        </p:nvPicPr>
        <p:blipFill rotWithShape="1">
          <a:blip r:embed="rId4"/>
          <a:srcRect l="3655" r="118" b="1"/>
          <a:stretch/>
        </p:blipFill>
        <p:spPr>
          <a:xfrm>
            <a:off x="5559469" y="3223846"/>
            <a:ext cx="3322529" cy="2883495"/>
          </a:xfrm>
          <a:prstGeom prst="rect">
            <a:avLst/>
          </a:prstGeom>
        </p:spPr>
      </p:pic>
      <p:sp>
        <p:nvSpPr>
          <p:cNvPr id="3" name="Content Placeholder 2">
            <a:extLst>
              <a:ext uri="{FF2B5EF4-FFF2-40B4-BE49-F238E27FC236}">
                <a16:creationId xmlns:a16="http://schemas.microsoft.com/office/drawing/2014/main" id="{FCAE233B-FB50-404C-A12F-B7C5CC7AC840}"/>
              </a:ext>
            </a:extLst>
          </p:cNvPr>
          <p:cNvSpPr>
            <a:spLocks noGrp="1"/>
          </p:cNvSpPr>
          <p:nvPr>
            <p:ph idx="1"/>
          </p:nvPr>
        </p:nvSpPr>
        <p:spPr>
          <a:xfrm>
            <a:off x="269631" y="132428"/>
            <a:ext cx="5122983" cy="6631787"/>
          </a:xfrm>
        </p:spPr>
        <p:txBody>
          <a:bodyPr>
            <a:normAutofit fontScale="92500" lnSpcReduction="20000"/>
          </a:bodyPr>
          <a:lstStyle/>
          <a:p>
            <a:pPr marL="457200">
              <a:lnSpc>
                <a:spcPct val="90000"/>
              </a:lnSpc>
              <a:spcAft>
                <a:spcPts val="800"/>
              </a:spcAft>
            </a:pPr>
            <a:endParaRPr lang="en-GB" sz="3200" b="1" dirty="0">
              <a:effectLst/>
              <a:latin typeface="+mj-lt"/>
              <a:ea typeface="Times New Roman" panose="02020603050405020304" pitchFamily="18" charset="0"/>
              <a:cs typeface="Helvetica" panose="020B0604020202020204" pitchFamily="34" charset="0"/>
            </a:endParaRPr>
          </a:p>
          <a:p>
            <a:pPr marL="114300" indent="0">
              <a:lnSpc>
                <a:spcPct val="90000"/>
              </a:lnSpc>
              <a:spcAft>
                <a:spcPts val="800"/>
              </a:spcAft>
              <a:buNone/>
            </a:pPr>
            <a:r>
              <a:rPr lang="en-GB" sz="3200" b="1" dirty="0">
                <a:effectLst/>
                <a:latin typeface="+mj-lt"/>
                <a:ea typeface="Times New Roman" panose="02020603050405020304" pitchFamily="18" charset="0"/>
                <a:cs typeface="Helvetica" panose="020B0604020202020204" pitchFamily="34" charset="0"/>
              </a:rPr>
              <a:t>HELEN </a:t>
            </a:r>
            <a:r>
              <a:rPr lang="en-GB" sz="3200" b="1" dirty="0" err="1">
                <a:effectLst/>
                <a:latin typeface="+mj-lt"/>
                <a:ea typeface="Times New Roman" panose="02020603050405020304" pitchFamily="18" charset="0"/>
                <a:cs typeface="Helvetica" panose="020B0604020202020204" pitchFamily="34" charset="0"/>
              </a:rPr>
              <a:t>Ukpabio</a:t>
            </a:r>
            <a:r>
              <a:rPr lang="en-GB" sz="3200" b="1" dirty="0">
                <a:effectLst/>
                <a:latin typeface="+mj-lt"/>
                <a:ea typeface="Times New Roman" panose="02020603050405020304" pitchFamily="18" charset="0"/>
                <a:cs typeface="Helvetica" panose="020B0604020202020204" pitchFamily="34" charset="0"/>
              </a:rPr>
              <a:t> of Liberty Films, was another celebrated Nigerian Faith-Based movie Producer who joined the production wave when she came up with her popular movies: </a:t>
            </a:r>
          </a:p>
          <a:p>
            <a:pPr marL="457200">
              <a:lnSpc>
                <a:spcPct val="90000"/>
              </a:lnSpc>
              <a:spcAft>
                <a:spcPts val="800"/>
              </a:spcAft>
            </a:pPr>
            <a:r>
              <a:rPr lang="en-GB" sz="3200" b="1" dirty="0">
                <a:effectLst/>
                <a:latin typeface="+mj-lt"/>
                <a:ea typeface="Times New Roman" panose="02020603050405020304" pitchFamily="18" charset="0"/>
                <a:cs typeface="Helvetica" panose="020B0604020202020204" pitchFamily="34" charset="0"/>
              </a:rPr>
              <a:t>"The Price", </a:t>
            </a:r>
          </a:p>
          <a:p>
            <a:pPr marL="457200">
              <a:lnSpc>
                <a:spcPct val="90000"/>
              </a:lnSpc>
              <a:spcAft>
                <a:spcPts val="800"/>
              </a:spcAft>
            </a:pPr>
            <a:r>
              <a:rPr lang="en-GB" sz="3200" b="1" dirty="0">
                <a:effectLst/>
                <a:latin typeface="+mj-lt"/>
                <a:ea typeface="Times New Roman" panose="02020603050405020304" pitchFamily="18" charset="0"/>
                <a:cs typeface="Helvetica" panose="020B0604020202020204" pitchFamily="34" charset="0"/>
              </a:rPr>
              <a:t>"End of the Wicked" (1999), </a:t>
            </a:r>
          </a:p>
          <a:p>
            <a:pPr marL="457200">
              <a:lnSpc>
                <a:spcPct val="90000"/>
              </a:lnSpc>
              <a:spcAft>
                <a:spcPts val="800"/>
              </a:spcAft>
            </a:pPr>
            <a:r>
              <a:rPr lang="en-GB" sz="3200" b="1" dirty="0">
                <a:effectLst/>
                <a:latin typeface="+mj-lt"/>
                <a:ea typeface="Times New Roman" panose="02020603050405020304" pitchFamily="18" charset="0"/>
                <a:cs typeface="Helvetica" panose="020B0604020202020204" pitchFamily="34" charset="0"/>
              </a:rPr>
              <a:t>"Married to a Witch", "Power To Bind', "Highway to the Grave", etc. </a:t>
            </a:r>
            <a:endParaRPr lang="en-GB" sz="3200" b="1" dirty="0">
              <a:effectLst/>
              <a:latin typeface="+mj-lt"/>
              <a:ea typeface="Calibri" panose="020F0502020204030204" pitchFamily="34" charset="0"/>
              <a:cs typeface="Times New Roman" panose="02020603050405020304" pitchFamily="18" charset="0"/>
            </a:endParaRPr>
          </a:p>
          <a:p>
            <a:pPr marL="457200">
              <a:lnSpc>
                <a:spcPct val="90000"/>
              </a:lnSpc>
              <a:spcAft>
                <a:spcPts val="800"/>
              </a:spcAft>
            </a:pPr>
            <a:r>
              <a:rPr lang="en-GB" sz="3200" dirty="0">
                <a:effectLst/>
                <a:latin typeface="UICTFontTextStyleBody"/>
                <a:ea typeface="Times New Roman" panose="02020603050405020304" pitchFamily="18" charset="0"/>
                <a:cs typeface="Helvetica" panose="020B0604020202020204" pitchFamily="34"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GB" sz="1500" dirty="0"/>
          </a:p>
        </p:txBody>
      </p:sp>
    </p:spTree>
    <p:extLst>
      <p:ext uri="{BB962C8B-B14F-4D97-AF65-F5344CB8AC3E}">
        <p14:creationId xmlns:p14="http://schemas.microsoft.com/office/powerpoint/2010/main" val="95763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FF24C5-8F77-4212-B96B-01422E13876F}"/>
              </a:ext>
            </a:extLst>
          </p:cNvPr>
          <p:cNvSpPr>
            <a:spLocks noGrp="1"/>
          </p:cNvSpPr>
          <p:nvPr>
            <p:ph idx="1"/>
          </p:nvPr>
        </p:nvSpPr>
        <p:spPr>
          <a:xfrm>
            <a:off x="677334" y="1197429"/>
            <a:ext cx="8596668" cy="4843933"/>
          </a:xfrm>
        </p:spPr>
        <p:txBody>
          <a:bodyPr>
            <a:normAutofit/>
          </a:bodyPr>
          <a:lstStyle/>
          <a:p>
            <a:r>
              <a:rPr lang="en-GB" sz="4800" b="1" dirty="0">
                <a:solidFill>
                  <a:schemeClr val="bg2">
                    <a:lumMod val="10000"/>
                    <a:lumOff val="90000"/>
                  </a:schemeClr>
                </a:solidFill>
                <a:effectLst/>
                <a:latin typeface="UICTFontTextStyleBody"/>
                <a:ea typeface="Times New Roman" panose="02020603050405020304" pitchFamily="18" charset="0"/>
                <a:cs typeface="Helvetica" panose="020B0604020202020204" pitchFamily="34" charset="0"/>
              </a:rPr>
              <a:t>I would therefore, have to say emphatically, that, </a:t>
            </a:r>
          </a:p>
          <a:p>
            <a:pPr marL="0" indent="0">
              <a:buNone/>
            </a:pPr>
            <a:r>
              <a:rPr lang="en-GB" sz="4800" b="1" dirty="0">
                <a:solidFill>
                  <a:schemeClr val="accent1"/>
                </a:solidFill>
                <a:effectLst/>
                <a:latin typeface="UICTFontTextStyleBody"/>
                <a:ea typeface="Times New Roman" panose="02020603050405020304" pitchFamily="18" charset="0"/>
                <a:cs typeface="Helvetica" panose="020B0604020202020204" pitchFamily="34" charset="0"/>
              </a:rPr>
              <a:t>Nigerian Faith-Based Movies</a:t>
            </a:r>
            <a:r>
              <a:rPr lang="en-GB" sz="4800" b="1" dirty="0">
                <a:solidFill>
                  <a:schemeClr val="bg2">
                    <a:lumMod val="10000"/>
                    <a:lumOff val="90000"/>
                  </a:schemeClr>
                </a:solidFill>
                <a:effectLst/>
                <a:latin typeface="UICTFontTextStyleBody"/>
                <a:ea typeface="Times New Roman" panose="02020603050405020304" pitchFamily="18" charset="0"/>
                <a:cs typeface="Helvetica" panose="020B0604020202020204" pitchFamily="34" charset="0"/>
              </a:rPr>
              <a:t>, have grown systematically into better perfection and more professional standard. </a:t>
            </a:r>
            <a:endParaRPr lang="en-GB" sz="4800" b="1" dirty="0">
              <a:solidFill>
                <a:schemeClr val="bg2">
                  <a:lumMod val="10000"/>
                  <a:lumOff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06707966"/>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548</TotalTime>
  <Words>1285</Words>
  <Application>Microsoft Office PowerPoint</Application>
  <PresentationFormat>Widescreen</PresentationFormat>
  <Paragraphs>66</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Aharoni</vt:lpstr>
      <vt:lpstr>Amasis MT Pro Black</vt:lpstr>
      <vt:lpstr>Arial</vt:lpstr>
      <vt:lpstr>Calibri</vt:lpstr>
      <vt:lpstr>Trebuchet MS</vt:lpstr>
      <vt:lpstr>UICTFontTextStyleBody</vt:lpstr>
      <vt:lpstr>Wingdings 3</vt:lpstr>
      <vt:lpstr>Facet</vt:lpstr>
      <vt:lpstr>      A PRESENTATION AT </vt:lpstr>
      <vt:lpstr>THE FUTURE OF FAITH BASED FILMS IN NIGERIA</vt:lpstr>
      <vt:lpstr>PowerPoint Presentation</vt:lpstr>
      <vt:lpstr> The wave of Faith-Based movies in Nigeria is less than 30 years old,  </vt:lpstr>
      <vt:lpstr>Nigerian Faith Based Movies in the Past.              (1990-2010)</vt:lpstr>
      <vt:lpstr>PowerPoint Presentation</vt:lpstr>
      <vt:lpstr>PowerPoint Presentation</vt:lpstr>
      <vt:lpstr>PowerPoint Presentation</vt:lpstr>
      <vt:lpstr>PowerPoint Presentation</vt:lpstr>
      <vt:lpstr>PowerPoint Presentation</vt:lpstr>
      <vt:lpstr>AWARDS</vt:lpstr>
      <vt:lpstr>PowerPoint Presentation</vt:lpstr>
      <vt:lpstr>PowerPoint Presentation</vt:lpstr>
      <vt:lpstr>THESE ARE JUST TWO OF THE SEVERAL AWARDS FROM SECULAR FILM FESTIVALS, AND NOT EVEN FROM FAITH-BASED FILM FESTIVALS.  </vt:lpstr>
      <vt:lpstr>NIGERIAN FAITH-BASED MOVIES</vt:lpstr>
      <vt:lpstr>PowerPoint Presentation</vt:lpstr>
      <vt:lpstr>PowerPoint Presentation</vt:lpstr>
      <vt:lpstr>PowerPoint Presentation</vt:lpstr>
      <vt:lpstr>PowerPoint Presentation</vt:lpstr>
      <vt:lpstr>ABEJOYE  – The Kingmaker (2017) </vt:lpstr>
      <vt:lpstr>PowerPoint Presentation</vt:lpstr>
      <vt:lpstr>PowerPoint Presentation</vt:lpstr>
      <vt:lpstr>“THE TRAIN- Movie” (2020) </vt:lpstr>
      <vt:lpstr>Presently as at NOW, in a space of One and half Years, THE TRAIN stands at 2.4m Views </vt:lpstr>
      <vt:lpstr>THE LEGION – the movie</vt:lpstr>
      <vt:lpstr>WHAT IS THE FUTURE OF NIGERIAN FAITH-BASED MOVIES?</vt:lpstr>
      <vt:lpstr>NO.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 PRESENTATION AT </dc:title>
  <dc:creator>MIKE BAMILOYE</dc:creator>
  <cp:lastModifiedBy>MIKE BAMILOYE</cp:lastModifiedBy>
  <cp:revision>3</cp:revision>
  <dcterms:created xsi:type="dcterms:W3CDTF">2021-09-26T14:20:27Z</dcterms:created>
  <dcterms:modified xsi:type="dcterms:W3CDTF">2021-09-26T23:29:26Z</dcterms:modified>
</cp:coreProperties>
</file>